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338" r:id="rId4"/>
    <p:sldId id="310" r:id="rId5"/>
    <p:sldId id="315" r:id="rId6"/>
    <p:sldId id="317" r:id="rId7"/>
    <p:sldId id="342" r:id="rId8"/>
    <p:sldId id="328" r:id="rId9"/>
    <p:sldId id="340" r:id="rId10"/>
    <p:sldId id="326" r:id="rId11"/>
    <p:sldId id="329" r:id="rId12"/>
    <p:sldId id="330" r:id="rId13"/>
    <p:sldId id="331" r:id="rId14"/>
    <p:sldId id="332" r:id="rId15"/>
    <p:sldId id="350" r:id="rId16"/>
    <p:sldId id="341" r:id="rId17"/>
    <p:sldId id="343" r:id="rId18"/>
    <p:sldId id="352" r:id="rId19"/>
    <p:sldId id="345" r:id="rId20"/>
    <p:sldId id="327" r:id="rId21"/>
    <p:sldId id="344" r:id="rId22"/>
    <p:sldId id="336" r:id="rId23"/>
    <p:sldId id="309" r:id="rId24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18069A"/>
    <a:srgbClr val="FFFF66"/>
    <a:srgbClr val="9D2803"/>
    <a:srgbClr val="9E1C02"/>
    <a:srgbClr val="990033"/>
    <a:srgbClr val="203F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2" autoAdjust="0"/>
    <p:restoredTop sz="99437" autoAdjust="0"/>
  </p:normalViewPr>
  <p:slideViewPr>
    <p:cSldViewPr>
      <p:cViewPr varScale="1">
        <p:scale>
          <a:sx n="74" d="100"/>
          <a:sy n="74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EA85D-F58F-44AF-866F-2F171EB045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C590-F8A9-41F3-8D19-CB697FE4AC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372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372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4751-FC78-4E67-9256-801C0CF00A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36E2-A9F1-45DB-895F-5AE4BBD4DC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7E23-5740-4FC7-A274-A6B5F8FAFC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6BAE-0C0C-40CE-AF2C-C001AF9CD4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512A-2348-4D15-A399-E47E38B87C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489D0-2176-4AEA-AD61-A4CBBAF914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E055-07DA-496C-B8EA-36974B4032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C7A7-3F6A-478E-A037-2C26D04CEA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20BA3-C30A-424A-A7F8-6683BEEC51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188913"/>
            <a:ext cx="48974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604390-81D1-4B0D-A615-14720B1638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03F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03F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03F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03F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03F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03F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03F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03F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03F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03F8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aemgo.uw.hu/" TargetMode="External"/><Relationship Id="rId2" Type="http://schemas.openxmlformats.org/officeDocument/2006/relationships/hyperlink" Target="http://krajczaros.uw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emgo.uw.hu/" TargetMode="External"/><Relationship Id="rId2" Type="http://schemas.openxmlformats.org/officeDocument/2006/relationships/hyperlink" Target="http://krajczaros.uw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3095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Remember together in the common Europe</a:t>
            </a:r>
            <a:endParaRPr lang="hu-HU" sz="44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hu-HU" sz="4400" b="1" smtClean="0"/>
              <a:t>Közös Európában együtt emlékezünk</a:t>
            </a:r>
            <a:endParaRPr lang="hu-HU" sz="24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hu-HU" sz="24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771775" y="1557338"/>
            <a:ext cx="3600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400" b="1">
                <a:solidFill>
                  <a:srgbClr val="203F80"/>
                </a:solidFill>
              </a:rPr>
              <a:t>2011. 11. 11.</a:t>
            </a:r>
          </a:p>
          <a:p>
            <a:pPr algn="ctr"/>
            <a:r>
              <a:rPr lang="hu-HU" sz="2800" b="1">
                <a:solidFill>
                  <a:srgbClr val="203F80"/>
                </a:solidFill>
              </a:rPr>
              <a:t>Olomouc</a:t>
            </a:r>
          </a:p>
        </p:txBody>
      </p:sp>
      <p:pic>
        <p:nvPicPr>
          <p:cNvPr id="13315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Kép 5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CC0000"/>
                </a:solidFill>
              </a:rPr>
              <a:t>Civil értékeink</a:t>
            </a:r>
            <a:r>
              <a:rPr lang="hu-HU" sz="280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-tárgyiasult teljesítmények,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-ismeretterjesztés,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-köztudat formálás,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-elkötelezettség,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-tenniakarás,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-közösség formálás,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-szabadidő hasznos eltöltés,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-érzelmi motiváció,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-informális kapcsolatok,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/>
              <a:t>-gyors reagálás kihívásokra,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400" smtClean="0"/>
          </a:p>
          <a:p>
            <a:pPr>
              <a:lnSpc>
                <a:spcPct val="90000"/>
              </a:lnSpc>
              <a:buFontTx/>
              <a:buNone/>
            </a:pPr>
            <a:endParaRPr lang="hu-HU" sz="2400" smtClean="0"/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571625"/>
            <a:ext cx="4043362" cy="47577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Civi</a:t>
            </a:r>
            <a:r>
              <a:rPr lang="hu-HU" sz="2800" b="1" smtClean="0">
                <a:solidFill>
                  <a:srgbClr val="FF0000"/>
                </a:solidFill>
              </a:rPr>
              <a:t>lian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hu-HU" sz="2800" b="1" smtClean="0">
                <a:solidFill>
                  <a:srgbClr val="FF0000"/>
                </a:solidFill>
              </a:rPr>
              <a:t>v</a:t>
            </a:r>
            <a:r>
              <a:rPr lang="en-US" sz="2800" b="1" smtClean="0">
                <a:solidFill>
                  <a:srgbClr val="FF0000"/>
                </a:solidFill>
              </a:rPr>
              <a:t>alues:</a:t>
            </a:r>
            <a:endParaRPr lang="hu-HU" sz="28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hu-HU" sz="2200" smtClean="0"/>
              <a:t>-</a:t>
            </a:r>
            <a:r>
              <a:rPr lang="hu-HU" sz="2200" smtClean="0">
                <a:solidFill>
                  <a:srgbClr val="0000FF"/>
                </a:solidFill>
              </a:rPr>
              <a:t>accomplishments,</a:t>
            </a: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-dissemination of knowledge,</a:t>
            </a: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-influance on p</a:t>
            </a:r>
            <a:r>
              <a:rPr lang="en-US" sz="2200" smtClean="0">
                <a:solidFill>
                  <a:srgbClr val="0000FF"/>
                </a:solidFill>
              </a:rPr>
              <a:t>ubli</a:t>
            </a:r>
            <a:r>
              <a:rPr lang="hu-HU" sz="2200" smtClean="0">
                <a:solidFill>
                  <a:srgbClr val="0000FF"/>
                </a:solidFill>
              </a:rPr>
              <a:t>c,</a:t>
            </a: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commitment</a:t>
            </a:r>
            <a:r>
              <a:rPr lang="hu-HU" sz="2200" smtClean="0">
                <a:solidFill>
                  <a:srgbClr val="0000FF"/>
                </a:solidFill>
              </a:rPr>
              <a:t>,</a:t>
            </a: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will to act,</a:t>
            </a:r>
            <a:endParaRPr lang="hu-HU" sz="22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community-forming,</a:t>
            </a:r>
            <a:endParaRPr lang="hu-HU" sz="22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free time spending,</a:t>
            </a:r>
            <a:endParaRPr lang="hu-HU" sz="22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emotional</a:t>
            </a:r>
            <a:r>
              <a:rPr lang="hu-HU" sz="2200" smtClean="0">
                <a:solidFill>
                  <a:srgbClr val="0000FF"/>
                </a:solidFill>
              </a:rPr>
              <a:t> </a:t>
            </a:r>
            <a:r>
              <a:rPr lang="en-US" sz="2200" smtClean="0">
                <a:solidFill>
                  <a:srgbClr val="0000FF"/>
                </a:solidFill>
              </a:rPr>
              <a:t>motivat</a:t>
            </a:r>
            <a:r>
              <a:rPr lang="hu-HU" sz="2200" smtClean="0">
                <a:solidFill>
                  <a:srgbClr val="0000FF"/>
                </a:solidFill>
              </a:rPr>
              <a:t>ion</a:t>
            </a:r>
            <a:r>
              <a:rPr lang="en-US" sz="2200" smtClean="0">
                <a:solidFill>
                  <a:srgbClr val="0000FF"/>
                </a:solidFill>
              </a:rPr>
              <a:t>,</a:t>
            </a:r>
            <a:endParaRPr lang="hu-HU" sz="22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informal relationships,</a:t>
            </a:r>
            <a:endParaRPr lang="hu-HU" sz="22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2200" smtClean="0">
                <a:solidFill>
                  <a:srgbClr val="0000FF"/>
                </a:solidFill>
              </a:rPr>
              <a:t>-</a:t>
            </a:r>
            <a:r>
              <a:rPr lang="en-US" sz="2200" smtClean="0">
                <a:solidFill>
                  <a:srgbClr val="0000FF"/>
                </a:solidFill>
              </a:rPr>
              <a:t>rapid-response </a:t>
            </a:r>
            <a:r>
              <a:rPr lang="hu-HU" sz="2200" smtClean="0">
                <a:solidFill>
                  <a:srgbClr val="0000FF"/>
                </a:solidFill>
              </a:rPr>
              <a:t>to </a:t>
            </a:r>
            <a:r>
              <a:rPr lang="en-US" sz="2200" smtClean="0">
                <a:solidFill>
                  <a:srgbClr val="0000FF"/>
                </a:solidFill>
              </a:rPr>
              <a:t>challeng</a:t>
            </a:r>
            <a:r>
              <a:rPr lang="en-US" sz="2200" smtClean="0"/>
              <a:t>es</a:t>
            </a:r>
          </a:p>
          <a:p>
            <a:pPr>
              <a:buFontTx/>
              <a:buNone/>
            </a:pPr>
            <a:endParaRPr lang="hu-HU" sz="2200" smtClean="0"/>
          </a:p>
        </p:txBody>
      </p:sp>
      <p:pic>
        <p:nvPicPr>
          <p:cNvPr id="22531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00"/>
          </a:solidFill>
        </p:spPr>
        <p:txBody>
          <a:bodyPr/>
          <a:lstStyle/>
          <a:p>
            <a:pPr>
              <a:buFontTx/>
              <a:buNone/>
            </a:pPr>
            <a:r>
              <a:rPr lang="hu-HU" sz="2400" b="1" smtClean="0"/>
              <a:t>Gyengéink:</a:t>
            </a:r>
          </a:p>
          <a:p>
            <a:pPr>
              <a:buFontTx/>
              <a:buNone/>
            </a:pPr>
            <a:r>
              <a:rPr lang="hu-HU" sz="2400" smtClean="0"/>
              <a:t>-változó hatékonyság,</a:t>
            </a:r>
          </a:p>
          <a:p>
            <a:pPr>
              <a:buFontTx/>
              <a:buNone/>
            </a:pPr>
            <a:r>
              <a:rPr lang="hu-HU" sz="2400" smtClean="0"/>
              <a:t>-globális forrás hiány,</a:t>
            </a:r>
          </a:p>
          <a:p>
            <a:pPr>
              <a:buFontTx/>
              <a:buNone/>
            </a:pPr>
            <a:r>
              <a:rPr lang="hu-HU" sz="2400" smtClean="0"/>
              <a:t>-széttagoltság,</a:t>
            </a:r>
          </a:p>
          <a:p>
            <a:pPr>
              <a:buFontTx/>
              <a:buNone/>
            </a:pPr>
            <a:r>
              <a:rPr lang="hu-HU" sz="2400" smtClean="0"/>
              <a:t>-társadalom felejtése,</a:t>
            </a:r>
          </a:p>
          <a:p>
            <a:pPr>
              <a:buFontTx/>
              <a:buNone/>
            </a:pPr>
            <a:r>
              <a:rPr lang="hu-HU" sz="2400" smtClean="0"/>
              <a:t>-lokális érdek dominál,</a:t>
            </a:r>
          </a:p>
          <a:p>
            <a:pPr>
              <a:buFontTx/>
              <a:buNone/>
            </a:pPr>
            <a:r>
              <a:rPr lang="hu-HU" sz="2400" smtClean="0"/>
              <a:t>-megélhetési gondok által determináltság,</a:t>
            </a:r>
          </a:p>
          <a:p>
            <a:pPr>
              <a:buFontTx/>
              <a:buNone/>
            </a:pPr>
            <a:r>
              <a:rPr lang="hu-HU" sz="2400" smtClean="0"/>
              <a:t>-együttműködési készség.</a:t>
            </a:r>
          </a:p>
          <a:p>
            <a:pPr>
              <a:buFontTx/>
              <a:buNone/>
            </a:pPr>
            <a:endParaRPr lang="hu-HU" sz="2400" smtClean="0"/>
          </a:p>
          <a:p>
            <a:pPr>
              <a:buFontTx/>
              <a:buNone/>
            </a:pPr>
            <a:endParaRPr lang="hu-HU" sz="2400" smtClean="0"/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sz="2400" b="1" smtClean="0">
                <a:solidFill>
                  <a:srgbClr val="FF0000"/>
                </a:solidFill>
              </a:rPr>
              <a:t>Weak points</a:t>
            </a:r>
            <a:r>
              <a:rPr lang="en-US" sz="2400" b="1" smtClean="0">
                <a:solidFill>
                  <a:srgbClr val="FF0000"/>
                </a:solidFill>
              </a:rPr>
              <a:t>:</a:t>
            </a:r>
            <a:endParaRPr lang="hu-HU" sz="2400" b="1" smtClean="0">
              <a:solidFill>
                <a:srgbClr val="FF0000"/>
              </a:solidFill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0000FF"/>
                </a:solidFill>
              </a:rPr>
              <a:t>vari</a:t>
            </a:r>
            <a:r>
              <a:rPr lang="hu-HU" sz="2000" smtClean="0">
                <a:solidFill>
                  <a:srgbClr val="0000FF"/>
                </a:solidFill>
              </a:rPr>
              <a:t>ous </a:t>
            </a:r>
            <a:r>
              <a:rPr lang="en-US" sz="2000" smtClean="0">
                <a:solidFill>
                  <a:srgbClr val="0000FF"/>
                </a:solidFill>
              </a:rPr>
              <a:t>efficiency</a:t>
            </a:r>
            <a:endParaRPr lang="hu-HU" sz="2000" smtClean="0">
              <a:solidFill>
                <a:srgbClr val="0000FF"/>
              </a:solidFill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0000FF"/>
                </a:solidFill>
              </a:rPr>
              <a:t>a global shortage of funds</a:t>
            </a:r>
            <a:endParaRPr lang="hu-HU" sz="2000" smtClean="0">
              <a:solidFill>
                <a:srgbClr val="0000FF"/>
              </a:solidFill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</a:pPr>
            <a:r>
              <a:rPr lang="hu-HU" sz="2000" smtClean="0">
                <a:solidFill>
                  <a:srgbClr val="0000FF"/>
                </a:solidFill>
              </a:rPr>
              <a:t>f</a:t>
            </a:r>
            <a:r>
              <a:rPr lang="en-US" sz="2000" smtClean="0">
                <a:solidFill>
                  <a:srgbClr val="0000FF"/>
                </a:solidFill>
              </a:rPr>
              <a:t>ragmentation</a:t>
            </a:r>
            <a:endParaRPr lang="hu-HU" sz="2000" smtClean="0">
              <a:solidFill>
                <a:srgbClr val="0000FF"/>
              </a:solidFill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</a:pPr>
            <a:r>
              <a:rPr lang="hu-HU" sz="2000" smtClean="0">
                <a:solidFill>
                  <a:srgbClr val="0000FF"/>
                </a:solidFill>
              </a:rPr>
              <a:t>forgetting and indifference of</a:t>
            </a:r>
          </a:p>
          <a:p>
            <a:pPr marL="0">
              <a:spcBef>
                <a:spcPct val="0"/>
              </a:spcBef>
              <a:buFontTx/>
              <a:buNone/>
            </a:pPr>
            <a:r>
              <a:rPr lang="hu-HU" sz="2000" smtClean="0">
                <a:solidFill>
                  <a:srgbClr val="0000FF"/>
                </a:solidFill>
              </a:rPr>
              <a:t>     the society</a:t>
            </a:r>
          </a:p>
          <a:p>
            <a:pPr marL="0">
              <a:lnSpc>
                <a:spcPct val="150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0000FF"/>
                </a:solidFill>
              </a:rPr>
              <a:t>local-interest dominates</a:t>
            </a:r>
            <a:endParaRPr lang="hu-HU" sz="2000" smtClean="0">
              <a:solidFill>
                <a:srgbClr val="0000FF"/>
              </a:solidFill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0000FF"/>
                </a:solidFill>
              </a:rPr>
              <a:t>determin</a:t>
            </a:r>
            <a:r>
              <a:rPr lang="hu-HU" sz="2000" smtClean="0">
                <a:solidFill>
                  <a:srgbClr val="0000FF"/>
                </a:solidFill>
              </a:rPr>
              <a:t>ation</a:t>
            </a:r>
            <a:r>
              <a:rPr lang="en-US" sz="2000" smtClean="0">
                <a:solidFill>
                  <a:srgbClr val="0000FF"/>
                </a:solidFill>
              </a:rPr>
              <a:t> by subsistence </a:t>
            </a:r>
            <a:endParaRPr lang="hu-HU" sz="2000" smtClean="0">
              <a:solidFill>
                <a:srgbClr val="0000FF"/>
              </a:solidFill>
            </a:endParaRPr>
          </a:p>
          <a:p>
            <a:pPr marL="0">
              <a:spcBef>
                <a:spcPct val="0"/>
              </a:spcBef>
              <a:buFontTx/>
              <a:buNone/>
            </a:pPr>
            <a:r>
              <a:rPr lang="hu-HU" sz="2000" smtClean="0">
                <a:solidFill>
                  <a:srgbClr val="0000FF"/>
                </a:solidFill>
              </a:rPr>
              <a:t>     </a:t>
            </a:r>
            <a:r>
              <a:rPr lang="en-US" sz="2000" smtClean="0">
                <a:solidFill>
                  <a:srgbClr val="0000FF"/>
                </a:solidFill>
              </a:rPr>
              <a:t>problems</a:t>
            </a:r>
            <a:endParaRPr lang="hu-HU" sz="2000" smtClean="0">
              <a:solidFill>
                <a:srgbClr val="0000FF"/>
              </a:solidFill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0000FF"/>
                </a:solidFill>
              </a:rPr>
              <a:t>interoperability skills.</a:t>
            </a:r>
            <a:endParaRPr lang="hu-HU" sz="2000" smtClean="0">
              <a:solidFill>
                <a:srgbClr val="0000FF"/>
              </a:solidFill>
            </a:endParaRPr>
          </a:p>
        </p:txBody>
      </p:sp>
      <p:pic>
        <p:nvPicPr>
          <p:cNvPr id="23555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852988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 smtClean="0">
                <a:solidFill>
                  <a:srgbClr val="0000FF"/>
                </a:solidFill>
              </a:rPr>
              <a:t>FELISMERÉSÜNK: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-partnerek kellenek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-hadisír gondozás: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b="1" smtClean="0">
                <a:solidFill>
                  <a:srgbClr val="CC0000"/>
                </a:solidFill>
              </a:rPr>
              <a:t>komplex társadalmi</a:t>
            </a:r>
            <a:r>
              <a:rPr lang="hu-HU" sz="2000" smtClean="0"/>
              <a:t> közügy: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	építészet + irodalom + oktatás + képzőművészet + ének-zene + turizmus + történelem + családi vetületek, stb. + több tárcát érint…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-</a:t>
            </a:r>
            <a:r>
              <a:rPr lang="hu-HU" sz="2000" smtClean="0">
                <a:solidFill>
                  <a:srgbClr val="0000FF"/>
                </a:solidFill>
              </a:rPr>
              <a:t>eredményeket láttatni kell,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-sok tennivaló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	/100.évforduló/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-információ hiány van 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000" smtClean="0"/>
          </a:p>
          <a:p>
            <a:pPr>
              <a:lnSpc>
                <a:spcPct val="80000"/>
              </a:lnSpc>
            </a:pPr>
            <a:r>
              <a:rPr lang="hu-HU" sz="2400" smtClean="0">
                <a:solidFill>
                  <a:srgbClr val="0000FF"/>
                </a:solidFill>
              </a:rPr>
              <a:t>Szükségszerű az emü.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000" smtClean="0"/>
              <a:t> (fórumot kell teremteni)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4958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FF0000"/>
                </a:solidFill>
              </a:rPr>
              <a:t>R</a:t>
            </a:r>
            <a:r>
              <a:rPr lang="hu-HU" sz="2000" b="1" smtClean="0">
                <a:solidFill>
                  <a:srgbClr val="FF0000"/>
                </a:solidFill>
              </a:rPr>
              <a:t>ECOGNITION</a:t>
            </a:r>
            <a:r>
              <a:rPr lang="en-US" sz="2000" b="1" smtClean="0">
                <a:solidFill>
                  <a:srgbClr val="FF0000"/>
                </a:solidFill>
              </a:rPr>
              <a:t>:</a:t>
            </a:r>
            <a:endParaRPr lang="hu-HU" sz="2000" b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hu-HU" sz="1800" smtClean="0">
                <a:solidFill>
                  <a:srgbClr val="0000FF"/>
                </a:solidFill>
              </a:rPr>
              <a:t>We need cooperating partners (a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    wider forum has to be created)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sz="1800" smtClean="0">
                <a:solidFill>
                  <a:srgbClr val="0000FF"/>
                </a:solidFill>
              </a:rPr>
              <a:t>The cartaking of military graves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     and cemeteries is 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sz="1800" b="1" smtClean="0">
                <a:solidFill>
                  <a:srgbClr val="C00000"/>
                </a:solidFill>
              </a:rPr>
              <a:t>     </a:t>
            </a:r>
            <a:r>
              <a:rPr lang="en-US" sz="1800" b="1" smtClean="0">
                <a:solidFill>
                  <a:srgbClr val="FF0000"/>
                </a:solidFill>
              </a:rPr>
              <a:t>complex</a:t>
            </a:r>
            <a:r>
              <a:rPr lang="hu-HU" sz="1800" b="1" smtClean="0">
                <a:solidFill>
                  <a:srgbClr val="FF0000"/>
                </a:solidFill>
              </a:rPr>
              <a:t> </a:t>
            </a:r>
            <a:r>
              <a:rPr lang="en-US" sz="1800" b="1" smtClean="0">
                <a:solidFill>
                  <a:srgbClr val="FF0000"/>
                </a:solidFill>
              </a:rPr>
              <a:t>social public affair</a:t>
            </a:r>
            <a:r>
              <a:rPr lang="en-US" sz="1800" smtClean="0">
                <a:solidFill>
                  <a:srgbClr val="FF0000"/>
                </a:solidFill>
              </a:rPr>
              <a:t>:</a:t>
            </a:r>
            <a:endParaRPr lang="hu-HU" sz="180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</a:t>
            </a:r>
            <a:r>
              <a:rPr lang="en-US" sz="1800" smtClean="0">
                <a:solidFill>
                  <a:srgbClr val="0000FF"/>
                </a:solidFill>
              </a:rPr>
              <a:t>architecture</a:t>
            </a:r>
            <a:r>
              <a:rPr lang="hu-HU" sz="1800" smtClean="0">
                <a:solidFill>
                  <a:srgbClr val="0000FF"/>
                </a:solidFill>
              </a:rPr>
              <a:t> +</a:t>
            </a:r>
            <a:r>
              <a:rPr lang="en-US" sz="1800" smtClean="0">
                <a:solidFill>
                  <a:srgbClr val="0000FF"/>
                </a:solidFill>
              </a:rPr>
              <a:t> literature</a:t>
            </a:r>
            <a:r>
              <a:rPr lang="hu-HU" sz="1800" smtClean="0">
                <a:solidFill>
                  <a:srgbClr val="0000FF"/>
                </a:solidFill>
              </a:rPr>
              <a:t> +</a:t>
            </a:r>
            <a:r>
              <a:rPr lang="en-US" sz="1800" smtClean="0">
                <a:solidFill>
                  <a:srgbClr val="0000FF"/>
                </a:solidFill>
              </a:rPr>
              <a:t> education</a:t>
            </a:r>
            <a:r>
              <a:rPr lang="hu-HU" sz="1800" smtClean="0">
                <a:solidFill>
                  <a:srgbClr val="0000FF"/>
                </a:solidFill>
              </a:rPr>
              <a:t>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smtClean="0">
                <a:solidFill>
                  <a:srgbClr val="0000FF"/>
                </a:solidFill>
              </a:rPr>
              <a:t> arts</a:t>
            </a:r>
            <a:r>
              <a:rPr lang="hu-HU" sz="1800" smtClean="0">
                <a:solidFill>
                  <a:srgbClr val="0000FF"/>
                </a:solidFill>
              </a:rPr>
              <a:t> + </a:t>
            </a:r>
            <a:r>
              <a:rPr lang="en-US" sz="1800" smtClean="0">
                <a:solidFill>
                  <a:srgbClr val="0000FF"/>
                </a:solidFill>
              </a:rPr>
              <a:t>singing</a:t>
            </a:r>
            <a:r>
              <a:rPr lang="hu-HU" sz="1800" smtClean="0">
                <a:solidFill>
                  <a:srgbClr val="0000FF"/>
                </a:solidFill>
              </a:rPr>
              <a:t> +</a:t>
            </a:r>
            <a:r>
              <a:rPr lang="en-US" sz="1800" smtClean="0">
                <a:solidFill>
                  <a:srgbClr val="0000FF"/>
                </a:solidFill>
              </a:rPr>
              <a:t> music</a:t>
            </a:r>
            <a:r>
              <a:rPr lang="hu-HU" sz="1800" smtClean="0">
                <a:solidFill>
                  <a:srgbClr val="0000FF"/>
                </a:solidFill>
              </a:rPr>
              <a:t> +</a:t>
            </a:r>
            <a:r>
              <a:rPr lang="en-US" sz="1800" smtClean="0">
                <a:solidFill>
                  <a:srgbClr val="0000FF"/>
                </a:solidFill>
              </a:rPr>
              <a:t> tourism</a:t>
            </a:r>
            <a:r>
              <a:rPr lang="hu-HU" sz="1800" smtClean="0">
                <a:solidFill>
                  <a:srgbClr val="0000FF"/>
                </a:solidFill>
              </a:rPr>
              <a:t>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smtClean="0">
                <a:solidFill>
                  <a:srgbClr val="0000FF"/>
                </a:solidFill>
              </a:rPr>
              <a:t> history</a:t>
            </a:r>
            <a:r>
              <a:rPr lang="hu-HU" sz="1800" smtClean="0">
                <a:solidFill>
                  <a:srgbClr val="0000FF"/>
                </a:solidFill>
              </a:rPr>
              <a:t> +</a:t>
            </a:r>
            <a:r>
              <a:rPr lang="en-US" sz="1800" smtClean="0">
                <a:solidFill>
                  <a:srgbClr val="0000FF"/>
                </a:solidFill>
              </a:rPr>
              <a:t> family dimension</a:t>
            </a:r>
            <a:r>
              <a:rPr lang="hu-HU" sz="1800" smtClean="0">
                <a:solidFill>
                  <a:srgbClr val="0000FF"/>
                </a:solidFill>
              </a:rPr>
              <a:t>s</a:t>
            </a:r>
            <a:r>
              <a:rPr lang="en-US" sz="1800" smtClean="0">
                <a:solidFill>
                  <a:srgbClr val="0000FF"/>
                </a:solidFill>
              </a:rPr>
              <a:t>, etc </a:t>
            </a:r>
            <a:r>
              <a:rPr lang="hu-HU" sz="1800" smtClean="0">
                <a:solidFill>
                  <a:srgbClr val="0000FF"/>
                </a:solidFill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smtClean="0">
                <a:solidFill>
                  <a:srgbClr val="0000FF"/>
                </a:solidFill>
              </a:rPr>
              <a:t> </a:t>
            </a:r>
            <a:r>
              <a:rPr lang="hu-HU" sz="1800" smtClean="0">
                <a:solidFill>
                  <a:srgbClr val="0000FF"/>
                </a:solidFill>
              </a:rPr>
              <a:t>connected to</a:t>
            </a:r>
            <a:r>
              <a:rPr lang="en-US" sz="1800" smtClean="0">
                <a:solidFill>
                  <a:srgbClr val="0000FF"/>
                </a:solidFill>
              </a:rPr>
              <a:t> several </a:t>
            </a:r>
            <a:r>
              <a:rPr lang="hu-HU" sz="1800" smtClean="0">
                <a:solidFill>
                  <a:srgbClr val="0000FF"/>
                </a:solidFill>
              </a:rPr>
              <a:t>governmental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and NGO organizations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sz="1800" smtClean="0">
                <a:solidFill>
                  <a:srgbClr val="0000FF"/>
                </a:solidFill>
              </a:rPr>
              <a:t>R</a:t>
            </a:r>
            <a:r>
              <a:rPr lang="en-US" sz="1800" smtClean="0">
                <a:solidFill>
                  <a:srgbClr val="0000FF"/>
                </a:solidFill>
              </a:rPr>
              <a:t>esults </a:t>
            </a:r>
            <a:r>
              <a:rPr lang="hu-HU" sz="1800" smtClean="0">
                <a:solidFill>
                  <a:srgbClr val="0000FF"/>
                </a:solidFill>
              </a:rPr>
              <a:t>should </a:t>
            </a:r>
            <a:r>
              <a:rPr lang="en-US" sz="1800" smtClean="0">
                <a:solidFill>
                  <a:srgbClr val="0000FF"/>
                </a:solidFill>
              </a:rPr>
              <a:t>better </a:t>
            </a:r>
            <a:r>
              <a:rPr lang="hu-HU" sz="1800" smtClean="0">
                <a:solidFill>
                  <a:srgbClr val="0000FF"/>
                </a:solidFill>
              </a:rPr>
              <a:t>high</a:t>
            </a:r>
            <a:r>
              <a:rPr lang="en-US" sz="1800" smtClean="0">
                <a:solidFill>
                  <a:srgbClr val="0000FF"/>
                </a:solidFill>
              </a:rPr>
              <a:t>light</a:t>
            </a:r>
            <a:r>
              <a:rPr lang="hu-HU" sz="1800" smtClean="0">
                <a:solidFill>
                  <a:srgbClr val="0000FF"/>
                </a:solidFill>
              </a:rPr>
              <a:t>ed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sz="1800" smtClean="0">
                <a:solidFill>
                  <a:srgbClr val="0000FF"/>
                </a:solidFill>
              </a:rPr>
              <a:t>We have lot of businesses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     connected to the </a:t>
            </a:r>
            <a:r>
              <a:rPr lang="en-US" sz="1800" smtClean="0">
                <a:solidFill>
                  <a:srgbClr val="0000FF"/>
                </a:solidFill>
              </a:rPr>
              <a:t>10</a:t>
            </a:r>
            <a:r>
              <a:rPr lang="hu-HU" sz="1800" smtClean="0">
                <a:solidFill>
                  <a:srgbClr val="0000FF"/>
                </a:solidFill>
              </a:rPr>
              <a:t>0th anniversary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sz="1800" smtClean="0">
                <a:solidFill>
                  <a:srgbClr val="0000FF"/>
                </a:solidFill>
              </a:rPr>
              <a:t>We need much more informations</a:t>
            </a:r>
          </a:p>
        </p:txBody>
      </p:sp>
      <p:pic>
        <p:nvPicPr>
          <p:cNvPr id="24579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0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00"/>
          </a:solidFill>
        </p:spPr>
        <p:txBody>
          <a:bodyPr/>
          <a:lstStyle/>
          <a:p>
            <a:pPr>
              <a:buFontTx/>
              <a:buNone/>
            </a:pPr>
            <a:r>
              <a:rPr lang="hu-HU" sz="2800" smtClean="0">
                <a:solidFill>
                  <a:srgbClr val="0000FF"/>
                </a:solidFill>
              </a:rPr>
              <a:t>Civilek  feladata?</a:t>
            </a:r>
          </a:p>
          <a:p>
            <a:pPr>
              <a:buFontTx/>
              <a:buNone/>
            </a:pPr>
            <a:r>
              <a:rPr lang="hu-HU" sz="2400" smtClean="0"/>
              <a:t>-meglátni problémát, </a:t>
            </a:r>
          </a:p>
          <a:p>
            <a:pPr>
              <a:buFontTx/>
              <a:buNone/>
            </a:pPr>
            <a:r>
              <a:rPr lang="hu-HU" sz="2400" smtClean="0"/>
              <a:t>-jelezni </a:t>
            </a:r>
          </a:p>
          <a:p>
            <a:pPr>
              <a:buFontTx/>
              <a:buNone/>
            </a:pPr>
            <a:r>
              <a:rPr lang="hu-HU" sz="2400" smtClean="0"/>
              <a:t>-érdeklődés felkeltés,</a:t>
            </a:r>
          </a:p>
          <a:p>
            <a:pPr>
              <a:buFontTx/>
              <a:buNone/>
            </a:pPr>
            <a:r>
              <a:rPr lang="hu-HU" sz="2400" smtClean="0"/>
              <a:t>-konkrét célok megoldása</a:t>
            </a:r>
          </a:p>
          <a:p>
            <a:pPr>
              <a:buFontTx/>
              <a:buNone/>
            </a:pPr>
            <a:r>
              <a:rPr lang="hu-HU" sz="2400" smtClean="0"/>
              <a:t>-katalizátor szerep</a:t>
            </a:r>
          </a:p>
          <a:p>
            <a:pPr>
              <a:buFontTx/>
              <a:buNone/>
            </a:pPr>
            <a:r>
              <a:rPr lang="hu-HU" sz="2400" smtClean="0"/>
              <a:t>-emlékezet ébren tartása</a:t>
            </a:r>
          </a:p>
          <a:p>
            <a:pPr>
              <a:buFontTx/>
              <a:buNone/>
            </a:pPr>
            <a:endParaRPr lang="hu-HU" sz="1000" smtClean="0"/>
          </a:p>
          <a:p>
            <a:pPr>
              <a:buFontTx/>
              <a:buNone/>
            </a:pPr>
            <a:r>
              <a:rPr lang="hu-HU" sz="2600" smtClean="0">
                <a:solidFill>
                  <a:srgbClr val="0000FF"/>
                </a:solidFill>
              </a:rPr>
              <a:t>Együttműködés hirdetés!</a:t>
            </a:r>
          </a:p>
          <a:p>
            <a:pPr>
              <a:buFontTx/>
              <a:buNone/>
            </a:pPr>
            <a:r>
              <a:rPr lang="hu-HU" sz="2000" smtClean="0"/>
              <a:t>(egyház, iskola, alakulatok, önkormányzat, civilek)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sz="2400" b="1" smtClean="0">
                <a:solidFill>
                  <a:srgbClr val="FF0000"/>
                </a:solidFill>
              </a:rPr>
              <a:t>What c</a:t>
            </a:r>
            <a:r>
              <a:rPr lang="en-US" sz="2400" b="1" smtClean="0">
                <a:solidFill>
                  <a:srgbClr val="FF0000"/>
                </a:solidFill>
              </a:rPr>
              <a:t>ivilians</a:t>
            </a:r>
            <a:r>
              <a:rPr lang="hu-HU" sz="2400" b="1" smtClean="0">
                <a:solidFill>
                  <a:srgbClr val="FF0000"/>
                </a:solidFill>
              </a:rPr>
              <a:t> has to</a:t>
            </a:r>
            <a:r>
              <a:rPr lang="en-US" sz="2400" b="1" smtClean="0">
                <a:solidFill>
                  <a:srgbClr val="FF0000"/>
                </a:solidFill>
              </a:rPr>
              <a:t> do?</a:t>
            </a:r>
            <a:endParaRPr lang="hu-HU" sz="24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hu-HU" sz="2400" smtClean="0"/>
              <a:t>	</a:t>
            </a:r>
            <a:r>
              <a:rPr lang="hu-HU" sz="2400" smtClean="0">
                <a:solidFill>
                  <a:srgbClr val="0000FF"/>
                </a:solidFill>
              </a:rPr>
              <a:t>- see </a:t>
            </a:r>
            <a:r>
              <a:rPr lang="en-US" sz="2400" smtClean="0">
                <a:solidFill>
                  <a:srgbClr val="0000FF"/>
                </a:solidFill>
              </a:rPr>
              <a:t>problem</a:t>
            </a:r>
            <a:r>
              <a:rPr lang="hu-HU" sz="2400" smtClean="0">
                <a:solidFill>
                  <a:srgbClr val="0000FF"/>
                </a:solidFill>
              </a:rPr>
              <a:t>s</a:t>
            </a:r>
            <a:r>
              <a:rPr lang="en-US" sz="2400" smtClean="0">
                <a:solidFill>
                  <a:srgbClr val="0000FF"/>
                </a:solidFill>
              </a:rPr>
              <a:t>,</a:t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hu-HU" sz="2400" smtClean="0">
                <a:solidFill>
                  <a:srgbClr val="0000FF"/>
                </a:solidFill>
              </a:rPr>
              <a:t>- indicate problems,</a:t>
            </a:r>
            <a:r>
              <a:rPr lang="en-US" sz="2400" smtClean="0">
                <a:solidFill>
                  <a:srgbClr val="0000FF"/>
                </a:solidFill>
              </a:rPr>
              <a:t/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0000FF"/>
                </a:solidFill>
              </a:rPr>
              <a:t>-</a:t>
            </a:r>
            <a:r>
              <a:rPr lang="hu-HU" sz="2400" smtClean="0">
                <a:solidFill>
                  <a:srgbClr val="0000FF"/>
                </a:solidFill>
              </a:rPr>
              <a:t> call the attention</a:t>
            </a:r>
            <a:r>
              <a:rPr lang="en-US" sz="2400" smtClean="0">
                <a:solidFill>
                  <a:srgbClr val="0000FF"/>
                </a:solidFill>
              </a:rPr>
              <a:t>,</a:t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hu-HU" sz="2400" smtClean="0">
                <a:solidFill>
                  <a:srgbClr val="0000FF"/>
                </a:solidFill>
              </a:rPr>
              <a:t>- </a:t>
            </a:r>
            <a:r>
              <a:rPr lang="en-US" sz="2400" smtClean="0">
                <a:solidFill>
                  <a:srgbClr val="0000FF"/>
                </a:solidFill>
              </a:rPr>
              <a:t>solution</a:t>
            </a:r>
            <a:r>
              <a:rPr lang="hu-HU" sz="2400" smtClean="0">
                <a:solidFill>
                  <a:srgbClr val="0000FF"/>
                </a:solidFill>
              </a:rPr>
              <a:t> of </a:t>
            </a:r>
            <a:r>
              <a:rPr lang="en-US" sz="2400" smtClean="0">
                <a:solidFill>
                  <a:srgbClr val="0000FF"/>
                </a:solidFill>
              </a:rPr>
              <a:t>specific </a:t>
            </a:r>
            <a:r>
              <a:rPr lang="hu-HU" sz="2400" smtClean="0">
                <a:solidFill>
                  <a:srgbClr val="0000FF"/>
                </a:solidFill>
              </a:rPr>
              <a:t>	tasks,</a:t>
            </a:r>
            <a:r>
              <a:rPr lang="en-US" sz="2400" smtClean="0">
                <a:solidFill>
                  <a:srgbClr val="0000FF"/>
                </a:solidFill>
              </a:rPr>
              <a:t/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0000FF"/>
                </a:solidFill>
              </a:rPr>
              <a:t>-</a:t>
            </a:r>
            <a:r>
              <a:rPr lang="hu-HU" sz="2400" smtClean="0">
                <a:solidFill>
                  <a:srgbClr val="0000FF"/>
                </a:solidFill>
              </a:rPr>
              <a:t> being „</a:t>
            </a:r>
            <a:r>
              <a:rPr lang="hu-HU" sz="2400" b="1" smtClean="0">
                <a:solidFill>
                  <a:srgbClr val="FF0000"/>
                </a:solidFill>
              </a:rPr>
              <a:t>Catalyst</a:t>
            </a:r>
            <a:r>
              <a:rPr lang="hu-HU" sz="2400" b="1" smtClean="0">
                <a:solidFill>
                  <a:srgbClr val="0000FF"/>
                </a:solidFill>
              </a:rPr>
              <a:t>”,</a:t>
            </a:r>
            <a:endParaRPr lang="hu-HU" sz="24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2400" smtClean="0">
                <a:solidFill>
                  <a:srgbClr val="0000FF"/>
                </a:solidFill>
              </a:rPr>
              <a:t>	- k</a:t>
            </a:r>
            <a:r>
              <a:rPr lang="en-US" sz="2400" smtClean="0">
                <a:solidFill>
                  <a:srgbClr val="0000FF"/>
                </a:solidFill>
              </a:rPr>
              <a:t>eeping memories alive</a:t>
            </a:r>
            <a:r>
              <a:rPr lang="en-US" sz="2400" smtClean="0"/>
              <a:t>,</a:t>
            </a:r>
            <a:endParaRPr lang="hu-HU" sz="2400" smtClean="0"/>
          </a:p>
          <a:p>
            <a:pPr>
              <a:buFontTx/>
              <a:buNone/>
            </a:pPr>
            <a:endParaRPr lang="hu-HU" sz="1000" smtClean="0"/>
          </a:p>
          <a:p>
            <a:pPr>
              <a:buFontTx/>
              <a:buNone/>
            </a:pPr>
            <a:r>
              <a:rPr lang="hu-HU" sz="2400" b="1" smtClean="0">
                <a:solidFill>
                  <a:srgbClr val="FF0000"/>
                </a:solidFill>
              </a:rPr>
              <a:t>Advertising co</a:t>
            </a:r>
            <a:r>
              <a:rPr lang="en-US" sz="2400" b="1" smtClean="0">
                <a:solidFill>
                  <a:srgbClr val="FF0000"/>
                </a:solidFill>
              </a:rPr>
              <a:t>operation!</a:t>
            </a:r>
            <a:r>
              <a:rPr lang="en-US" sz="2400" smtClean="0">
                <a:solidFill>
                  <a:srgbClr val="0000FF"/>
                </a:solidFill>
              </a:rPr>
              <a:t/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(churches, schools, troops, government, NGOs)</a:t>
            </a:r>
          </a:p>
        </p:txBody>
      </p:sp>
      <p:pic>
        <p:nvPicPr>
          <p:cNvPr id="25603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0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0000FF"/>
                </a:solidFill>
              </a:rPr>
              <a:t>Tevékenységek az elmúlt 12 hónapban: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smtClean="0">
                <a:solidFill>
                  <a:schemeClr val="tx1"/>
                </a:solidFill>
              </a:rPr>
              <a:t>- 2010. október, Érsemjén, Kazinczy szobor avatás</a:t>
            </a:r>
            <a:r>
              <a:rPr lang="hu-HU" sz="2400" b="1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400" smtClean="0"/>
              <a:t>Doberdo, Isonzó katonai emlékhelyeit bemutató kiadvány megjelentetése </a:t>
            </a:r>
            <a:r>
              <a:rPr lang="hu-HU" sz="2400" smtClean="0">
                <a:solidFill>
                  <a:srgbClr val="0000FF"/>
                </a:solidFill>
              </a:rPr>
              <a:t>angolul</a:t>
            </a:r>
            <a:r>
              <a:rPr lang="hu-HU" sz="2400" smtClean="0"/>
              <a:t> és </a:t>
            </a:r>
            <a:r>
              <a:rPr lang="hu-HU" sz="2400" smtClean="0">
                <a:solidFill>
                  <a:srgbClr val="0000FF"/>
                </a:solidFill>
              </a:rPr>
              <a:t>németül,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400" smtClean="0"/>
              <a:t>2011. július, a fehérvári 17-es ezred néhai parancsnok köztéri </a:t>
            </a:r>
            <a:r>
              <a:rPr lang="hu-HU" sz="2400" smtClean="0">
                <a:solidFill>
                  <a:srgbClr val="0000FF"/>
                </a:solidFill>
              </a:rPr>
              <a:t>szobrának átadása</a:t>
            </a:r>
            <a:endParaRPr lang="hu-HU" sz="2400" smtClean="0"/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500188"/>
            <a:ext cx="3971925" cy="5214937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smtClean="0">
                <a:solidFill>
                  <a:srgbClr val="FF0000"/>
                </a:solidFill>
              </a:rPr>
              <a:t>Our activity in the past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2000" b="1" smtClean="0">
                <a:solidFill>
                  <a:srgbClr val="FF0000"/>
                </a:solidFill>
              </a:rPr>
              <a:t>month</a:t>
            </a:r>
          </a:p>
          <a:p>
            <a:r>
              <a:rPr lang="hu-HU" sz="2000" smtClean="0">
                <a:solidFill>
                  <a:srgbClr val="0000FF"/>
                </a:solidFill>
              </a:rPr>
              <a:t>Octobre 2010, Érsemjén (first</a:t>
            </a:r>
          </a:p>
          <a:p>
            <a:pPr>
              <a:buFontTx/>
              <a:buNone/>
            </a:pPr>
            <a:r>
              <a:rPr lang="hu-HU" sz="2000" smtClean="0">
                <a:solidFill>
                  <a:srgbClr val="0000FF"/>
                </a:solidFill>
              </a:rPr>
              <a:t>     noted in1321): inaguruation of statue of Ferenc Katinczy</a:t>
            </a:r>
          </a:p>
          <a:p>
            <a:r>
              <a:rPr lang="hu-HU" sz="2000" smtClean="0">
                <a:solidFill>
                  <a:srgbClr val="0000FF"/>
                </a:solidFill>
              </a:rPr>
              <a:t>Publication of a brochure, introducing the war memorials and the remains of the front line of the Doberdo plateou and of the Isonzo-valley</a:t>
            </a:r>
          </a:p>
          <a:p>
            <a:r>
              <a:rPr lang="hu-HU" sz="2000" smtClean="0">
                <a:solidFill>
                  <a:srgbClr val="0000FF"/>
                </a:solidFill>
              </a:rPr>
              <a:t>11. july 2011: inaguruation of the statue of the departed commander of the ancient 17. Infantry regiment of Székesfehérvár </a:t>
            </a:r>
          </a:p>
        </p:txBody>
      </p:sp>
      <p:pic>
        <p:nvPicPr>
          <p:cNvPr id="26627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27650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84313"/>
            <a:ext cx="77755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IMG_3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7488237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Kép 9" descr="HAEMGO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Kép 11" descr="K.A.szines uj 1-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Kép 8" descr="vwgfmh_mediu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 smtClean="0"/>
              <a:t>segély szállítmány Nagyszelmencre (Sk),</a:t>
            </a:r>
          </a:p>
          <a:p>
            <a:pPr>
              <a:lnSpc>
                <a:spcPct val="90000"/>
              </a:lnSpc>
            </a:pPr>
            <a:r>
              <a:rPr lang="hu-HU" sz="2000" smtClean="0"/>
              <a:t>Júniusban Szerbiában és Boszniában kerestünk a történelmünk által nyitva hagyott tragikus kérdésekre választ,</a:t>
            </a:r>
          </a:p>
          <a:p>
            <a:pPr>
              <a:lnSpc>
                <a:spcPct val="90000"/>
              </a:lnSpc>
            </a:pPr>
            <a:r>
              <a:rPr lang="hu-HU" sz="2000" smtClean="0"/>
              <a:t>nemzetközi konferencia bonyolítás Fehérváron 2011. szeptemberében,</a:t>
            </a:r>
          </a:p>
          <a:p>
            <a:pPr>
              <a:lnSpc>
                <a:spcPct val="90000"/>
              </a:lnSpc>
            </a:pPr>
            <a:r>
              <a:rPr lang="hu-HU" sz="2000" smtClean="0"/>
              <a:t>kegyeleti, hagyományőrző rendezvényt és akciót, könyvbemutatót valósítottunk meg illetve inspiráltunk, támogattunk.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000" smtClean="0">
                <a:solidFill>
                  <a:srgbClr val="0000FF"/>
                </a:solidFill>
              </a:rPr>
              <a:t>Aid tarnsportation for Nagyszelmenc / Vel’ke Slemence,SK (first noted in 1332)</a:t>
            </a:r>
          </a:p>
          <a:p>
            <a:pPr>
              <a:lnSpc>
                <a:spcPct val="90000"/>
              </a:lnSpc>
            </a:pPr>
            <a:r>
              <a:rPr lang="hu-HU" sz="2000" smtClean="0">
                <a:solidFill>
                  <a:srgbClr val="0000FF"/>
                </a:solidFill>
              </a:rPr>
              <a:t>In June we were looking for answers for the tragic and non answered questions of our history</a:t>
            </a:r>
          </a:p>
          <a:p>
            <a:pPr>
              <a:lnSpc>
                <a:spcPct val="90000"/>
              </a:lnSpc>
            </a:pPr>
            <a:r>
              <a:rPr lang="hu-HU" sz="2000" smtClean="0">
                <a:solidFill>
                  <a:srgbClr val="0000FF"/>
                </a:solidFill>
              </a:rPr>
              <a:t>Deduction of an international confereence in Székesfehérvár in September</a:t>
            </a:r>
          </a:p>
          <a:p>
            <a:pPr>
              <a:lnSpc>
                <a:spcPct val="90000"/>
              </a:lnSpc>
            </a:pPr>
            <a:r>
              <a:rPr lang="hu-HU" sz="2000" smtClean="0">
                <a:solidFill>
                  <a:srgbClr val="0000FF"/>
                </a:solidFill>
              </a:rPr>
              <a:t>Support, inspiration and execution of programs to pay tribute, keeping tarditions, display books </a:t>
            </a:r>
          </a:p>
        </p:txBody>
      </p:sp>
      <p:pic>
        <p:nvPicPr>
          <p:cNvPr id="29699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0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Kép 8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30723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0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Kép 8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7338"/>
            <a:ext cx="784860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Kép 11" descr="K.A.szines uj 1-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10715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Kép 8" descr="vwgfmh_medium.jpg"/>
          <p:cNvPicPr>
            <a:picLocks noChangeAspect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88913"/>
            <a:ext cx="1177925" cy="882650"/>
          </a:xfrm>
        </p:spPr>
      </p:pic>
      <p:pic>
        <p:nvPicPr>
          <p:cNvPr id="31748" name="Kép 9" descr="HAEMGO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84313"/>
            <a:ext cx="82819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00"/>
          </a:solidFill>
        </p:spPr>
        <p:txBody>
          <a:bodyPr/>
          <a:lstStyle/>
          <a:p>
            <a:pPr algn="ctr">
              <a:buFontTx/>
              <a:buNone/>
            </a:pPr>
            <a:endParaRPr lang="hu-HU" sz="2800" smtClean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hu-HU" sz="2800" smtClean="0">
                <a:solidFill>
                  <a:srgbClr val="CC0000"/>
                </a:solidFill>
              </a:rPr>
              <a:t>Prezentációm címe:</a:t>
            </a:r>
          </a:p>
          <a:p>
            <a:pPr>
              <a:buFontTx/>
              <a:buNone/>
            </a:pPr>
            <a:endParaRPr lang="hu-HU" sz="2800" smtClean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hu-HU" sz="2800" smtClean="0"/>
              <a:t>Krajczáros Alapítvány </a:t>
            </a:r>
          </a:p>
          <a:p>
            <a:pPr algn="ctr">
              <a:buFontTx/>
              <a:buNone/>
            </a:pPr>
            <a:r>
              <a:rPr lang="hu-HU" sz="2800" b="1" smtClean="0"/>
              <a:t>tükörképünk 2011-ben</a:t>
            </a:r>
          </a:p>
        </p:txBody>
      </p:sp>
      <p:sp>
        <p:nvSpPr>
          <p:cNvPr id="14338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endParaRPr lang="hu-HU" sz="280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hu-HU" sz="2800" smtClean="0">
                <a:solidFill>
                  <a:srgbClr val="C00000"/>
                </a:solidFill>
              </a:rPr>
              <a:t>Title of my presentation:</a:t>
            </a:r>
          </a:p>
          <a:p>
            <a:pPr algn="ctr">
              <a:buFontTx/>
              <a:buNone/>
            </a:pPr>
            <a:endParaRPr lang="hu-HU" sz="2800" smtClean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hu-HU" sz="2800" smtClean="0">
                <a:solidFill>
                  <a:srgbClr val="C00000"/>
                </a:solidFill>
              </a:rPr>
              <a:t>Krajczáros Foundation</a:t>
            </a:r>
          </a:p>
          <a:p>
            <a:pPr algn="ctr">
              <a:buFontTx/>
              <a:buNone/>
            </a:pPr>
            <a:r>
              <a:rPr lang="hu-HU" sz="2800" smtClean="0">
                <a:solidFill>
                  <a:srgbClr val="C00000"/>
                </a:solidFill>
              </a:rPr>
              <a:t>2011 Reflexion	</a:t>
            </a:r>
          </a:p>
          <a:p>
            <a:pPr algn="ctr">
              <a:buFontTx/>
              <a:buNone/>
            </a:pPr>
            <a:r>
              <a:rPr lang="hu-HU" sz="2800" smtClean="0">
                <a:solidFill>
                  <a:srgbClr val="2D2D8A"/>
                </a:solidFill>
              </a:rPr>
              <a:t>	</a:t>
            </a:r>
            <a:endParaRPr lang="hu-HU" sz="2800" smtClean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451725" y="3333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solidFill>
                <a:srgbClr val="203F80"/>
              </a:solidFill>
            </a:endParaRPr>
          </a:p>
        </p:txBody>
      </p:sp>
      <p:pic>
        <p:nvPicPr>
          <p:cNvPr id="14340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Kép 7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0"/>
            <a:ext cx="151288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28775"/>
            <a:ext cx="4105275" cy="4968875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hu-HU" sz="2400" dirty="0" smtClean="0">
                <a:solidFill>
                  <a:srgbClr val="0000FF"/>
                </a:solidFill>
              </a:rPr>
              <a:t>Mit szeretnénk?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hu-HU" sz="1800" dirty="0" smtClean="0">
                <a:solidFill>
                  <a:srgbClr val="FF0000"/>
                </a:solidFill>
              </a:rPr>
              <a:t>Az Európai parlamentnél:</a:t>
            </a:r>
          </a:p>
          <a:p>
            <a:pPr marL="0">
              <a:spcBef>
                <a:spcPts val="0"/>
              </a:spcBef>
              <a:defRPr/>
            </a:pPr>
            <a:r>
              <a:rPr lang="hu-HU" sz="1800" b="1" dirty="0" smtClean="0">
                <a:solidFill>
                  <a:srgbClr val="0000FF"/>
                </a:solidFill>
              </a:rPr>
              <a:t>Jelöljék ki a háborúkban elesett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1800" b="1" dirty="0" smtClean="0">
                <a:solidFill>
                  <a:srgbClr val="0000FF"/>
                </a:solidFill>
              </a:rPr>
              <a:t>     katonák emléknapját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védnöki körök alakítása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gyertyagyújtási akció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magyarul olvasható tájékoztatók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      külföldön a katonatemetőkben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legyen felmérés katonatemetőkről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      és  emlékművekről (ezen adatok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      legyenek elérhetőek interneten)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hadisír gondozó táborokat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1800" dirty="0" smtClean="0">
                <a:solidFill>
                  <a:srgbClr val="0000FF"/>
                </a:solidFill>
              </a:rPr>
              <a:t>      szervezni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hu-HU" sz="18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hu-HU" sz="1800" b="1" dirty="0" smtClean="0"/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6100" y="1600200"/>
            <a:ext cx="4330700" cy="504348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400" smtClean="0">
                <a:solidFill>
                  <a:srgbClr val="0000FF"/>
                </a:solidFill>
              </a:rPr>
              <a:t>What </a:t>
            </a:r>
            <a:r>
              <a:rPr lang="hu-HU" sz="2400" smtClean="0">
                <a:solidFill>
                  <a:srgbClr val="0000FF"/>
                </a:solidFill>
              </a:rPr>
              <a:t> we</a:t>
            </a:r>
            <a:r>
              <a:rPr lang="en-US" sz="2400" smtClean="0">
                <a:solidFill>
                  <a:srgbClr val="0000FF"/>
                </a:solidFill>
              </a:rPr>
              <a:t> want</a:t>
            </a:r>
            <a:r>
              <a:rPr lang="hu-HU" sz="2400" smtClean="0">
                <a:solidFill>
                  <a:srgbClr val="0000FF"/>
                </a:solidFill>
              </a:rPr>
              <a:t>  to reach</a:t>
            </a:r>
            <a:r>
              <a:rPr lang="en-US" sz="2400" smtClean="0">
                <a:solidFill>
                  <a:srgbClr val="0000FF"/>
                </a:solidFill>
              </a:rPr>
              <a:t>?</a:t>
            </a:r>
            <a:endParaRPr lang="hu-HU" sz="24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1800" smtClean="0">
                <a:solidFill>
                  <a:srgbClr val="FF0000"/>
                </a:solidFill>
              </a:rPr>
              <a:t>At the </a:t>
            </a:r>
            <a:r>
              <a:rPr lang="en-US" sz="1800" smtClean="0">
                <a:solidFill>
                  <a:srgbClr val="FF0000"/>
                </a:solidFill>
              </a:rPr>
              <a:t>E</a:t>
            </a:r>
            <a:r>
              <a:rPr lang="hu-HU" sz="1800" smtClean="0">
                <a:solidFill>
                  <a:srgbClr val="FF0000"/>
                </a:solidFill>
              </a:rPr>
              <a:t>uropean </a:t>
            </a:r>
            <a:r>
              <a:rPr lang="en-US" sz="1800" smtClean="0">
                <a:solidFill>
                  <a:srgbClr val="FF0000"/>
                </a:solidFill>
              </a:rPr>
              <a:t>P</a:t>
            </a:r>
            <a:r>
              <a:rPr lang="hu-HU" sz="1800" smtClean="0">
                <a:solidFill>
                  <a:srgbClr val="FF0000"/>
                </a:solidFill>
              </a:rPr>
              <a:t>arliament: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endParaRPr lang="hu-HU" sz="1800" smtClean="0">
              <a:solidFill>
                <a:srgbClr val="FF0000"/>
              </a:solidFill>
            </a:endParaRPr>
          </a:p>
          <a:p>
            <a:r>
              <a:rPr lang="hu-HU" sz="1800" b="1" smtClean="0">
                <a:solidFill>
                  <a:srgbClr val="0000FF"/>
                </a:solidFill>
              </a:rPr>
              <a:t>Declare a day of</a:t>
            </a:r>
            <a:r>
              <a:rPr lang="en-US" sz="1800" b="1" smtClean="0">
                <a:solidFill>
                  <a:srgbClr val="0000FF"/>
                </a:solidFill>
              </a:rPr>
              <a:t> </a:t>
            </a:r>
            <a:r>
              <a:rPr lang="hu-HU" sz="1800" b="1" smtClean="0">
                <a:solidFill>
                  <a:srgbClr val="0000FF"/>
                </a:solidFill>
              </a:rPr>
              <a:t>fallen </a:t>
            </a:r>
            <a:r>
              <a:rPr lang="en-US" sz="1800" b="1" smtClean="0">
                <a:solidFill>
                  <a:srgbClr val="0000FF"/>
                </a:solidFill>
              </a:rPr>
              <a:t>soldiers in </a:t>
            </a:r>
            <a:r>
              <a:rPr lang="hu-HU" sz="1800" b="1" smtClean="0">
                <a:solidFill>
                  <a:srgbClr val="0000FF"/>
                </a:solidFill>
              </a:rPr>
              <a:t> the two World Wars</a:t>
            </a:r>
          </a:p>
          <a:p>
            <a:r>
              <a:rPr lang="hu-HU" sz="1800" smtClean="0">
                <a:solidFill>
                  <a:srgbClr val="0000FF"/>
                </a:solidFill>
              </a:rPr>
              <a:t>establishment of </a:t>
            </a:r>
            <a:r>
              <a:rPr lang="en-US" sz="1800" smtClean="0">
                <a:solidFill>
                  <a:srgbClr val="0000FF"/>
                </a:solidFill>
              </a:rPr>
              <a:t>patronage</a:t>
            </a:r>
            <a:endParaRPr lang="hu-HU" sz="1800" smtClean="0">
              <a:solidFill>
                <a:srgbClr val="0000FF"/>
              </a:solidFill>
            </a:endParaRPr>
          </a:p>
          <a:p>
            <a:r>
              <a:rPr lang="hu-HU" sz="1800" smtClean="0">
                <a:solidFill>
                  <a:srgbClr val="0000FF"/>
                </a:solidFill>
              </a:rPr>
              <a:t>candle</a:t>
            </a:r>
            <a:r>
              <a:rPr lang="en-US" sz="1800" smtClean="0">
                <a:solidFill>
                  <a:srgbClr val="0000FF"/>
                </a:solidFill>
              </a:rPr>
              <a:t> </a:t>
            </a:r>
            <a:r>
              <a:rPr lang="hu-HU" sz="1800" smtClean="0">
                <a:solidFill>
                  <a:srgbClr val="0000FF"/>
                </a:solidFill>
              </a:rPr>
              <a:t>lighting </a:t>
            </a:r>
            <a:r>
              <a:rPr lang="en-US" sz="1800" smtClean="0">
                <a:solidFill>
                  <a:srgbClr val="0000FF"/>
                </a:solidFill>
              </a:rPr>
              <a:t>action</a:t>
            </a:r>
            <a:endParaRPr lang="hu-HU" sz="180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1800" smtClean="0">
                <a:solidFill>
                  <a:srgbClr val="0000FF"/>
                </a:solidFill>
              </a:rPr>
              <a:t>available informations in H</a:t>
            </a:r>
            <a:r>
              <a:rPr lang="en-US" sz="1800" smtClean="0">
                <a:solidFill>
                  <a:srgbClr val="0000FF"/>
                </a:solidFill>
              </a:rPr>
              <a:t>ungarian</a:t>
            </a:r>
            <a:endParaRPr lang="hu-HU" sz="180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     in the military cemeteries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sz="1800" smtClean="0">
                <a:solidFill>
                  <a:srgbClr val="0000FF"/>
                </a:solidFill>
              </a:rPr>
              <a:t>having informations about </a:t>
            </a:r>
            <a:r>
              <a:rPr lang="en-US" sz="1800" smtClean="0">
                <a:solidFill>
                  <a:srgbClr val="0000FF"/>
                </a:solidFill>
              </a:rPr>
              <a:t>military</a:t>
            </a:r>
            <a:endParaRPr lang="hu-HU" sz="180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     c</a:t>
            </a:r>
            <a:r>
              <a:rPr lang="en-US" sz="1800" smtClean="0">
                <a:solidFill>
                  <a:srgbClr val="0000FF"/>
                </a:solidFill>
              </a:rPr>
              <a:t>emeteries and monuments (such</a:t>
            </a:r>
            <a:endParaRPr lang="hu-HU" sz="180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1800" smtClean="0">
                <a:solidFill>
                  <a:srgbClr val="0000FF"/>
                </a:solidFill>
              </a:rPr>
              <a:t>     </a:t>
            </a:r>
            <a:r>
              <a:rPr lang="en-US" sz="1800" smtClean="0">
                <a:solidFill>
                  <a:srgbClr val="0000FF"/>
                </a:solidFill>
              </a:rPr>
              <a:t> data</a:t>
            </a:r>
            <a:r>
              <a:rPr lang="hu-HU" sz="1800" smtClean="0">
                <a:solidFill>
                  <a:srgbClr val="0000FF"/>
                </a:solidFill>
              </a:rPr>
              <a:t>base </a:t>
            </a:r>
            <a:r>
              <a:rPr lang="en-US" sz="1800" smtClean="0">
                <a:solidFill>
                  <a:srgbClr val="0000FF"/>
                </a:solidFill>
              </a:rPr>
              <a:t>must be access</a:t>
            </a:r>
            <a:r>
              <a:rPr lang="hu-HU" sz="1800" smtClean="0">
                <a:solidFill>
                  <a:srgbClr val="0000FF"/>
                </a:solidFill>
              </a:rPr>
              <a:t>ible </a:t>
            </a:r>
            <a:r>
              <a:rPr lang="en-US" sz="1800" smtClean="0">
                <a:solidFill>
                  <a:srgbClr val="0000FF"/>
                </a:solidFill>
              </a:rPr>
              <a:t>via internet)</a:t>
            </a:r>
            <a:endParaRPr lang="hu-HU" sz="1800" smtClean="0">
              <a:solidFill>
                <a:srgbClr val="0000FF"/>
              </a:solidFill>
            </a:endParaRPr>
          </a:p>
          <a:p>
            <a:r>
              <a:rPr lang="hu-HU" sz="1800" smtClean="0">
                <a:solidFill>
                  <a:srgbClr val="0000FF"/>
                </a:solidFill>
              </a:rPr>
              <a:t>organization of War Memorial Sites Cartaker’s Camps</a:t>
            </a:r>
            <a:r>
              <a:rPr lang="en-US" sz="1800" smtClean="0"/>
              <a:t/>
            </a:r>
            <a:br>
              <a:rPr lang="en-US" sz="1800" smtClean="0"/>
            </a:br>
            <a:endParaRPr lang="hu-HU" sz="1800" smtClean="0"/>
          </a:p>
        </p:txBody>
      </p:sp>
      <p:pic>
        <p:nvPicPr>
          <p:cNvPr id="32771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79388" y="1628775"/>
            <a:ext cx="4105275" cy="4968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hu-HU" kern="0" dirty="0">
              <a:solidFill>
                <a:srgbClr val="203F80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hu-HU" b="1" kern="0" dirty="0">
              <a:solidFill>
                <a:srgbClr val="203F80"/>
              </a:solidFill>
              <a:latin typeface="+mn-lt"/>
            </a:endParaRPr>
          </a:p>
          <a:p>
            <a:pPr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b="1" kern="0" dirty="0">
                <a:solidFill>
                  <a:srgbClr val="0000FF"/>
                </a:solidFill>
                <a:latin typeface="+mn-lt"/>
              </a:rPr>
              <a:t>Célunk:</a:t>
            </a:r>
            <a:r>
              <a:rPr lang="hu-HU" kern="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 err="1">
                <a:solidFill>
                  <a:srgbClr val="203F80"/>
                </a:solidFill>
                <a:latin typeface="+mn-lt"/>
              </a:rPr>
              <a:t>-</a:t>
            </a:r>
            <a:r>
              <a:rPr lang="hu-HU" kern="0" dirty="0" err="1">
                <a:solidFill>
                  <a:srgbClr val="0000FF"/>
                </a:solidFill>
                <a:latin typeface="+mn-lt"/>
              </a:rPr>
              <a:t>legyen</a:t>
            </a:r>
            <a:r>
              <a:rPr lang="hu-HU" kern="0" dirty="0">
                <a:solidFill>
                  <a:srgbClr val="0000FF"/>
                </a:solidFill>
                <a:latin typeface="+mn-lt"/>
              </a:rPr>
              <a:t> sikk a háborús emlékhelyekre</a:t>
            </a:r>
          </a:p>
          <a:p>
            <a:pPr indent="-3429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hu-HU" kern="0" dirty="0">
                <a:solidFill>
                  <a:srgbClr val="0000FF"/>
                </a:solidFill>
                <a:latin typeface="+mn-lt"/>
              </a:rPr>
              <a:t> adományozni,</a:t>
            </a:r>
          </a:p>
          <a:p>
            <a:pPr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 err="1">
                <a:solidFill>
                  <a:srgbClr val="0000FF"/>
                </a:solidFill>
                <a:latin typeface="+mn-lt"/>
              </a:rPr>
              <a:t>-minél</a:t>
            </a:r>
            <a:r>
              <a:rPr lang="hu-HU" kern="0" dirty="0">
                <a:solidFill>
                  <a:srgbClr val="0000FF"/>
                </a:solidFill>
                <a:latin typeface="+mn-lt"/>
              </a:rPr>
              <a:t> több emlékhely legyen a 100.</a:t>
            </a:r>
          </a:p>
          <a:p>
            <a:pPr indent="-3429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hu-HU" kern="0" dirty="0">
                <a:solidFill>
                  <a:srgbClr val="0000FF"/>
                </a:solidFill>
                <a:latin typeface="+mn-lt"/>
              </a:rPr>
              <a:t> évfordulóig renoválva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357688" y="1785938"/>
            <a:ext cx="4330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203F80"/>
                </a:solidFill>
                <a:latin typeface="+mn-lt"/>
              </a:rPr>
              <a:t/>
            </a:r>
            <a:br>
              <a:rPr lang="en-US" kern="0" dirty="0">
                <a:solidFill>
                  <a:srgbClr val="203F80"/>
                </a:solidFill>
                <a:latin typeface="+mn-lt"/>
              </a:rPr>
            </a:br>
            <a:endParaRPr lang="hu-HU" kern="0" dirty="0">
              <a:solidFill>
                <a:srgbClr val="203F8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Our </a:t>
            </a:r>
            <a:r>
              <a:rPr lang="hu-HU" b="1" dirty="0" err="1">
                <a:solidFill>
                  <a:srgbClr val="FF0000"/>
                </a:solidFill>
              </a:rPr>
              <a:t>aims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are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hu-HU" dirty="0">
                <a:solidFill>
                  <a:srgbClr val="0000FF"/>
                </a:solidFill>
              </a:rPr>
              <a:t>- </a:t>
            </a:r>
            <a:r>
              <a:rPr lang="hu-HU" dirty="0" err="1">
                <a:solidFill>
                  <a:srgbClr val="0000FF"/>
                </a:solidFill>
              </a:rPr>
              <a:t>it</a:t>
            </a:r>
            <a:r>
              <a:rPr lang="hu-HU" dirty="0">
                <a:solidFill>
                  <a:srgbClr val="0000FF"/>
                </a:solidFill>
              </a:rPr>
              <a:t> </a:t>
            </a:r>
            <a:r>
              <a:rPr lang="hu-HU" dirty="0" err="1">
                <a:solidFill>
                  <a:srgbClr val="0000FF"/>
                </a:solidFill>
              </a:rPr>
              <a:t>should</a:t>
            </a:r>
            <a:r>
              <a:rPr lang="hu-HU" dirty="0">
                <a:solidFill>
                  <a:srgbClr val="0000FF"/>
                </a:solidFill>
              </a:rPr>
              <a:t> </a:t>
            </a:r>
            <a:r>
              <a:rPr lang="hu-HU" dirty="0" err="1">
                <a:solidFill>
                  <a:srgbClr val="0000FF"/>
                </a:solidFill>
              </a:rPr>
              <a:t>been</a:t>
            </a:r>
            <a:r>
              <a:rPr lang="hu-HU" dirty="0">
                <a:solidFill>
                  <a:srgbClr val="0000FF"/>
                </a:solidFill>
              </a:rPr>
              <a:t> a </a:t>
            </a:r>
            <a:r>
              <a:rPr lang="hu-HU" dirty="0" err="1">
                <a:solidFill>
                  <a:srgbClr val="0000FF"/>
                </a:solidFill>
              </a:rPr>
              <a:t>style</a:t>
            </a:r>
            <a:r>
              <a:rPr lang="hu-HU" dirty="0">
                <a:solidFill>
                  <a:srgbClr val="0000FF"/>
                </a:solidFill>
              </a:rPr>
              <a:t> to </a:t>
            </a:r>
            <a:r>
              <a:rPr lang="hu-HU" dirty="0" err="1">
                <a:solidFill>
                  <a:srgbClr val="0000FF"/>
                </a:solidFill>
              </a:rPr>
              <a:t>donate</a:t>
            </a:r>
            <a:r>
              <a:rPr lang="hu-HU" dirty="0">
                <a:solidFill>
                  <a:srgbClr val="0000FF"/>
                </a:solidFill>
              </a:rPr>
              <a:t> </a:t>
            </a:r>
            <a:r>
              <a:rPr lang="hu-HU" dirty="0" err="1">
                <a:solidFill>
                  <a:srgbClr val="0000FF"/>
                </a:solidFill>
              </a:rPr>
              <a:t>for</a:t>
            </a:r>
            <a:endParaRPr lang="hu-HU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0000FF"/>
                </a:solidFill>
              </a:rPr>
              <a:t>  </a:t>
            </a:r>
            <a:r>
              <a:rPr lang="hu-HU" dirty="0" err="1">
                <a:solidFill>
                  <a:srgbClr val="0000FF"/>
                </a:solidFill>
              </a:rPr>
              <a:t>cartaking</a:t>
            </a:r>
            <a:r>
              <a:rPr lang="hu-HU" dirty="0">
                <a:solidFill>
                  <a:srgbClr val="0000FF"/>
                </a:solidFill>
              </a:rPr>
              <a:t>  the </a:t>
            </a:r>
            <a:r>
              <a:rPr lang="hu-HU" dirty="0" err="1">
                <a:solidFill>
                  <a:srgbClr val="0000FF"/>
                </a:solidFill>
              </a:rPr>
              <a:t>war</a:t>
            </a:r>
            <a:r>
              <a:rPr lang="hu-HU" dirty="0">
                <a:solidFill>
                  <a:srgbClr val="0000FF"/>
                </a:solidFill>
              </a:rPr>
              <a:t> </a:t>
            </a:r>
            <a:r>
              <a:rPr lang="hu-HU" dirty="0" err="1">
                <a:solidFill>
                  <a:srgbClr val="0000FF"/>
                </a:solidFill>
              </a:rPr>
              <a:t>memorials</a:t>
            </a:r>
            <a:r>
              <a:rPr lang="hu-HU" dirty="0">
                <a:solidFill>
                  <a:srgbClr val="0000FF"/>
                </a:solidFill>
              </a:rPr>
              <a:t> and</a:t>
            </a:r>
          </a:p>
          <a:p>
            <a:pPr>
              <a:defRPr/>
            </a:pPr>
            <a:r>
              <a:rPr lang="hu-HU" dirty="0">
                <a:solidFill>
                  <a:srgbClr val="0000FF"/>
                </a:solidFill>
              </a:rPr>
              <a:t>  </a:t>
            </a:r>
            <a:r>
              <a:rPr lang="hu-HU" dirty="0" err="1">
                <a:solidFill>
                  <a:srgbClr val="0000FF"/>
                </a:solidFill>
              </a:rPr>
              <a:t>cemeteries</a:t>
            </a:r>
            <a:endParaRPr lang="hu-HU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hu-HU" dirty="0">
                <a:solidFill>
                  <a:srgbClr val="0000FF"/>
                </a:solidFill>
              </a:rPr>
              <a:t>It </a:t>
            </a:r>
            <a:r>
              <a:rPr lang="hu-HU" dirty="0" err="1">
                <a:solidFill>
                  <a:srgbClr val="0000FF"/>
                </a:solidFill>
              </a:rPr>
              <a:t>scould</a:t>
            </a:r>
            <a:r>
              <a:rPr lang="hu-HU" dirty="0">
                <a:solidFill>
                  <a:srgbClr val="0000FF"/>
                </a:solidFill>
              </a:rPr>
              <a:t> </a:t>
            </a:r>
            <a:r>
              <a:rPr lang="hu-HU" dirty="0" err="1">
                <a:solidFill>
                  <a:srgbClr val="0000FF"/>
                </a:solidFill>
              </a:rPr>
              <a:t>been</a:t>
            </a:r>
            <a:r>
              <a:rPr lang="hu-HU" dirty="0">
                <a:solidFill>
                  <a:srgbClr val="0000FF"/>
                </a:solidFill>
              </a:rPr>
              <a:t> more and more </a:t>
            </a:r>
            <a:r>
              <a:rPr lang="hu-HU" dirty="0" err="1">
                <a:solidFill>
                  <a:srgbClr val="0000FF"/>
                </a:solidFill>
              </a:rPr>
              <a:t>sites</a:t>
            </a:r>
            <a:endParaRPr lang="hu-HU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0000FF"/>
                </a:solidFill>
              </a:rPr>
              <a:t>  </a:t>
            </a:r>
            <a:r>
              <a:rPr lang="hu-HU" dirty="0" err="1">
                <a:solidFill>
                  <a:srgbClr val="0000FF"/>
                </a:solidFill>
              </a:rPr>
              <a:t>renovated</a:t>
            </a:r>
            <a:r>
              <a:rPr lang="hu-HU" dirty="0">
                <a:solidFill>
                  <a:srgbClr val="0000FF"/>
                </a:solidFill>
              </a:rPr>
              <a:t> </a:t>
            </a:r>
            <a:r>
              <a:rPr lang="hu-HU" dirty="0" err="1">
                <a:solidFill>
                  <a:srgbClr val="0000FF"/>
                </a:solidFill>
              </a:rPr>
              <a:t>till</a:t>
            </a:r>
            <a:r>
              <a:rPr lang="hu-HU" dirty="0">
                <a:solidFill>
                  <a:srgbClr val="0000FF"/>
                </a:solidFill>
              </a:rPr>
              <a:t> the 1</a:t>
            </a:r>
            <a:r>
              <a:rPr lang="en-US" dirty="0">
                <a:solidFill>
                  <a:srgbClr val="0000FF"/>
                </a:solidFill>
              </a:rPr>
              <a:t>00</a:t>
            </a:r>
            <a:r>
              <a:rPr lang="hu-HU" dirty="0">
                <a:solidFill>
                  <a:srgbClr val="0000FF"/>
                </a:solidFill>
              </a:rPr>
              <a:t>th </a:t>
            </a:r>
            <a:r>
              <a:rPr lang="hu-HU" dirty="0" err="1">
                <a:solidFill>
                  <a:srgbClr val="0000FF"/>
                </a:solidFill>
              </a:rPr>
              <a:t>anniversary</a:t>
            </a:r>
            <a:r>
              <a:rPr lang="hu-HU" dirty="0">
                <a:solidFill>
                  <a:srgbClr val="0000FF"/>
                </a:solidFill>
              </a:rPr>
              <a:t> of</a:t>
            </a:r>
          </a:p>
          <a:p>
            <a:pPr>
              <a:defRPr/>
            </a:pPr>
            <a:r>
              <a:rPr lang="hu-HU" dirty="0">
                <a:solidFill>
                  <a:srgbClr val="0000FF"/>
                </a:solidFill>
              </a:rPr>
              <a:t>  the </a:t>
            </a:r>
            <a:r>
              <a:rPr lang="hu-HU" dirty="0" err="1">
                <a:solidFill>
                  <a:srgbClr val="0000FF"/>
                </a:solidFill>
              </a:rPr>
              <a:t>breaking</a:t>
            </a:r>
            <a:r>
              <a:rPr lang="hu-HU" dirty="0">
                <a:solidFill>
                  <a:srgbClr val="0000FF"/>
                </a:solidFill>
              </a:rPr>
              <a:t> out of the Great </a:t>
            </a:r>
            <a:r>
              <a:rPr lang="hu-HU" dirty="0" err="1">
                <a:solidFill>
                  <a:srgbClr val="0000FF"/>
                </a:solidFill>
              </a:rPr>
              <a:t>War</a:t>
            </a:r>
            <a:endParaRPr lang="hu-HU" dirty="0">
              <a:solidFill>
                <a:srgbClr val="0000FF"/>
              </a:solidFill>
            </a:endParaRPr>
          </a:p>
        </p:txBody>
      </p:sp>
      <p:pic>
        <p:nvPicPr>
          <p:cNvPr id="33795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02550" cy="1900237"/>
          </a:xfrm>
          <a:solidFill>
            <a:srgbClr val="FFFF00"/>
          </a:solidFill>
        </p:spPr>
        <p:txBody>
          <a:bodyPr/>
          <a:lstStyle/>
          <a:p>
            <a:r>
              <a:rPr lang="hu-HU" sz="3200" b="1" smtClean="0">
                <a:solidFill>
                  <a:srgbClr val="0000FF"/>
                </a:solidFill>
              </a:rPr>
              <a:t>Krajczáros</a:t>
            </a:r>
            <a:r>
              <a:rPr lang="hu-HU" sz="3200" smtClean="0">
                <a:solidFill>
                  <a:srgbClr val="0000FF"/>
                </a:solidFill>
              </a:rPr>
              <a:t> </a:t>
            </a:r>
            <a:r>
              <a:rPr lang="hu-HU" sz="3200" b="1" smtClean="0">
                <a:solidFill>
                  <a:srgbClr val="0000FF"/>
                </a:solidFill>
              </a:rPr>
              <a:t>Foundation </a:t>
            </a:r>
            <a:r>
              <a:rPr lang="hu-HU" sz="3200" smtClean="0">
                <a:solidFill>
                  <a:srgbClr val="0000FF"/>
                </a:solidFill>
              </a:rPr>
              <a:t/>
            </a:r>
            <a:br>
              <a:rPr lang="hu-HU" sz="3200" smtClean="0">
                <a:solidFill>
                  <a:srgbClr val="0000FF"/>
                </a:solidFill>
              </a:rPr>
            </a:br>
            <a:r>
              <a:rPr lang="hu-HU" sz="3200" smtClean="0">
                <a:solidFill>
                  <a:srgbClr val="00B050"/>
                </a:solidFill>
              </a:rPr>
              <a:t>(</a:t>
            </a:r>
            <a:r>
              <a:rPr lang="hu-HU" sz="3200" b="1" smtClean="0">
                <a:solidFill>
                  <a:srgbClr val="00B050"/>
                </a:solidFill>
              </a:rPr>
              <a:t>Krajczáros Alapítvány</a:t>
            </a:r>
            <a:r>
              <a:rPr lang="hu-HU" sz="3200" smtClean="0">
                <a:solidFill>
                  <a:srgbClr val="00B050"/>
                </a:solidFill>
              </a:rPr>
              <a:t>)</a:t>
            </a:r>
            <a:r>
              <a:rPr lang="hu-HU" sz="3200" smtClean="0"/>
              <a:t/>
            </a:r>
            <a:br>
              <a:rPr lang="hu-HU" sz="3200" smtClean="0"/>
            </a:br>
            <a:r>
              <a:rPr lang="hu-HU" sz="2400" smtClean="0">
                <a:solidFill>
                  <a:srgbClr val="0000FF"/>
                </a:solidFill>
              </a:rPr>
              <a:t>8000 Székesfehérvár, Bregyó köz 2.</a:t>
            </a:r>
            <a:br>
              <a:rPr lang="hu-HU" sz="2400" smtClean="0">
                <a:solidFill>
                  <a:srgbClr val="0000FF"/>
                </a:solidFill>
              </a:rPr>
            </a:br>
            <a:r>
              <a:rPr lang="hu-HU" sz="3200" smtClean="0">
                <a:solidFill>
                  <a:srgbClr val="0000FF"/>
                </a:solidFill>
                <a:hlinkClick r:id="rId2"/>
              </a:rPr>
              <a:t>http://krajczaros.uw.hu</a:t>
            </a:r>
            <a:r>
              <a:rPr lang="hu-HU" sz="32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818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221163"/>
            <a:ext cx="8569325" cy="1871662"/>
          </a:xfrm>
        </p:spPr>
        <p:txBody>
          <a:bodyPr/>
          <a:lstStyle/>
          <a:p>
            <a:r>
              <a:rPr lang="hu-HU" b="1" smtClean="0">
                <a:solidFill>
                  <a:srgbClr val="0000FF"/>
                </a:solidFill>
              </a:rPr>
              <a:t>War Memorial Sites Cartaker’sSociety</a:t>
            </a:r>
          </a:p>
          <a:p>
            <a:r>
              <a:rPr lang="hu-HU" smtClean="0">
                <a:solidFill>
                  <a:srgbClr val="00B050"/>
                </a:solidFill>
              </a:rPr>
              <a:t>(Háborús Emlékhelyeket Gondozó Társaság )</a:t>
            </a:r>
          </a:p>
          <a:p>
            <a:r>
              <a:rPr lang="hu-HU" smtClean="0">
                <a:hlinkClick r:id="rId3"/>
              </a:rPr>
              <a:t>http://haemgo.uw.hu</a:t>
            </a:r>
            <a:r>
              <a:rPr lang="hu-HU" smtClean="0"/>
              <a:t> </a:t>
            </a:r>
          </a:p>
        </p:txBody>
      </p:sp>
      <p:pic>
        <p:nvPicPr>
          <p:cNvPr id="34819" name="Kép 9" descr="HAEMGO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Kép 11" descr="K.A.szines uj 1-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Kép 7" descr="vwgfmh_mediu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547813" y="2565400"/>
            <a:ext cx="6119812" cy="34417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KÖSZÖNÖM FIGYELMÜKET!</a:t>
            </a:r>
          </a:p>
          <a:p>
            <a:pPr algn="ctr">
              <a:defRPr/>
            </a:pPr>
            <a:endParaRPr lang="hu-HU" sz="4400" b="1">
              <a:solidFill>
                <a:srgbClr val="203F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hu-HU" sz="4400" b="1">
                <a:solidFill>
                  <a:srgbClr val="203F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 for your attention!</a:t>
            </a:r>
          </a:p>
        </p:txBody>
      </p:sp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663575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35843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Kép 5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525963"/>
          </a:xfrm>
          <a:solidFill>
            <a:srgbClr val="FFFF00"/>
          </a:solidFill>
        </p:spPr>
        <p:txBody>
          <a:bodyPr/>
          <a:lstStyle/>
          <a:p>
            <a:r>
              <a:rPr lang="hu-HU" b="1" smtClean="0"/>
              <a:t>Küldetésünk:</a:t>
            </a:r>
          </a:p>
          <a:p>
            <a:pPr>
              <a:buFontTx/>
              <a:buChar char="-"/>
            </a:pPr>
            <a:r>
              <a:rPr lang="hu-HU" sz="2000" i="1" smtClean="0">
                <a:solidFill>
                  <a:srgbClr val="0000FF"/>
                </a:solidFill>
              </a:rPr>
              <a:t>A katonai helytállás során elesett katonák emlékének megőrzése itthon és külföldön;</a:t>
            </a:r>
          </a:p>
          <a:p>
            <a:pPr>
              <a:buFontTx/>
              <a:buChar char="-"/>
            </a:pPr>
            <a:r>
              <a:rPr lang="hu-HU" sz="2000" smtClean="0"/>
              <a:t>Modern pénzügyi, számviteli kultúra terjesztése;</a:t>
            </a:r>
          </a:p>
          <a:p>
            <a:pPr>
              <a:buFontTx/>
              <a:buChar char="-"/>
            </a:pPr>
            <a:r>
              <a:rPr lang="hu-HU" sz="2000" smtClean="0"/>
              <a:t>Határon túli magyarokkal kapcsolat fejlesztés;</a:t>
            </a:r>
          </a:p>
          <a:p>
            <a:pPr>
              <a:buFontTx/>
              <a:buChar char="-"/>
            </a:pPr>
            <a:r>
              <a:rPr lang="hu-HU" sz="2000" smtClean="0"/>
              <a:t>Civil együttműködés erősítése;</a:t>
            </a:r>
          </a:p>
          <a:p>
            <a:pPr>
              <a:buFontTx/>
              <a:buChar char="-"/>
            </a:pPr>
            <a:r>
              <a:rPr lang="hu-HU" sz="2000" smtClean="0"/>
              <a:t>Szabadidő hasznos eltöltése a célcsoportban,</a:t>
            </a:r>
          </a:p>
          <a:p>
            <a:pPr>
              <a:buFontTx/>
              <a:buChar char="-"/>
            </a:pPr>
            <a:r>
              <a:rPr lang="hu-HU" sz="2000" smtClean="0"/>
              <a:t>Egészség megóvás</a:t>
            </a:r>
          </a:p>
          <a:p>
            <a:pPr>
              <a:buFontTx/>
              <a:buChar char="-"/>
            </a:pPr>
            <a:endParaRPr lang="hu-HU" sz="2000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hu-HU" b="1" smtClean="0">
                <a:solidFill>
                  <a:srgbClr val="0000FF"/>
                </a:solidFill>
              </a:rPr>
              <a:t>Our Missions </a:t>
            </a:r>
          </a:p>
          <a:p>
            <a:pPr>
              <a:buFontTx/>
              <a:buNone/>
            </a:pPr>
            <a:endParaRPr lang="hu-HU" sz="2000" i="1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hu-HU" sz="2000" i="1" smtClean="0">
                <a:solidFill>
                  <a:srgbClr val="0000FF"/>
                </a:solidFill>
              </a:rPr>
              <a:t>- Guarding soldiers’ memory, fallen in duty</a:t>
            </a:r>
          </a:p>
          <a:p>
            <a:pPr>
              <a:buFontTx/>
              <a:buNone/>
            </a:pPr>
            <a:r>
              <a:rPr lang="hu-HU" sz="2000" i="1" smtClean="0">
                <a:solidFill>
                  <a:schemeClr val="tx1"/>
                </a:solidFill>
              </a:rPr>
              <a:t>- Propagation of the up to date finance and accountancy</a:t>
            </a:r>
          </a:p>
          <a:p>
            <a:pPr>
              <a:buFontTx/>
              <a:buNone/>
            </a:pPr>
            <a:r>
              <a:rPr lang="hu-HU" sz="2000" i="1" smtClean="0">
                <a:solidFill>
                  <a:schemeClr val="tx1"/>
                </a:solidFill>
              </a:rPr>
              <a:t>- Develope contacts with Hungarians living around the world</a:t>
            </a:r>
          </a:p>
          <a:p>
            <a:pPr>
              <a:buFontTx/>
              <a:buNone/>
            </a:pPr>
            <a:r>
              <a:rPr lang="hu-HU" sz="2000" i="1" smtClean="0">
                <a:solidFill>
                  <a:schemeClr val="tx1"/>
                </a:solidFill>
              </a:rPr>
              <a:t>- Enhance civil cooperation</a:t>
            </a:r>
          </a:p>
          <a:p>
            <a:pPr>
              <a:buFontTx/>
              <a:buNone/>
            </a:pPr>
            <a:r>
              <a:rPr lang="hu-HU" sz="2000" i="1" smtClean="0">
                <a:solidFill>
                  <a:schemeClr val="tx1"/>
                </a:solidFill>
              </a:rPr>
              <a:t>- Useful spending of leisure time</a:t>
            </a:r>
          </a:p>
          <a:p>
            <a:pPr>
              <a:buFontTx/>
              <a:buNone/>
            </a:pPr>
            <a:endParaRPr lang="hu-HU" sz="1000" i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hu-HU" sz="2000" i="1" smtClean="0">
                <a:solidFill>
                  <a:schemeClr val="tx1"/>
                </a:solidFill>
              </a:rPr>
              <a:t>- Health protecting</a:t>
            </a:r>
          </a:p>
          <a:p>
            <a:pPr>
              <a:buFontTx/>
              <a:buNone/>
            </a:pPr>
            <a:endParaRPr lang="hu-HU" sz="2000" i="1" smtClean="0">
              <a:solidFill>
                <a:schemeClr val="tx1"/>
              </a:solidFill>
            </a:endParaRPr>
          </a:p>
        </p:txBody>
      </p:sp>
      <p:pic>
        <p:nvPicPr>
          <p:cNvPr id="15363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176713" cy="4525963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b="1" smtClean="0"/>
              <a:t>Tevékenység: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mtClean="0"/>
              <a:t>Több szakterületen, de: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b="1" smtClean="0"/>
              <a:t>Fő tevékenység:</a:t>
            </a:r>
            <a:r>
              <a:rPr lang="hu-HU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ja-JP" smtClean="0"/>
              <a:t>hazai és külhoni HÁBORÚS EMLÉKHELYEK, EMLÉKEK ÁPOLÁSA</a:t>
            </a:r>
            <a:endParaRPr lang="hu-HU" altLang="ja-JP" sz="900" smtClean="0"/>
          </a:p>
          <a:p>
            <a:pPr>
              <a:lnSpc>
                <a:spcPct val="90000"/>
              </a:lnSpc>
              <a:buFontTx/>
              <a:buNone/>
            </a:pPr>
            <a:endParaRPr lang="hu-HU" altLang="ja-JP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ja-JP" b="1" smtClean="0"/>
              <a:t>Ennek során:</a:t>
            </a:r>
            <a:r>
              <a:rPr lang="hu-HU" altLang="ja-JP" smtClean="0"/>
              <a:t> </a:t>
            </a:r>
            <a:endParaRPr lang="hu-HU" smtClean="0"/>
          </a:p>
          <a:p>
            <a:pPr>
              <a:lnSpc>
                <a:spcPct val="90000"/>
              </a:lnSpc>
              <a:buFontTx/>
              <a:buChar char="-"/>
            </a:pPr>
            <a:endParaRPr lang="hu-HU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00200"/>
            <a:ext cx="4427537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sz="2400" b="1" dirty="0" err="1" smtClean="0">
                <a:solidFill>
                  <a:srgbClr val="0000FF"/>
                </a:solidFill>
              </a:rPr>
              <a:t>Activities</a:t>
            </a:r>
            <a:r>
              <a:rPr lang="hu-HU" sz="24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−"/>
              <a:defRPr/>
            </a:pPr>
            <a:r>
              <a:rPr lang="hu-HU" sz="2400" dirty="0" smtClean="0">
                <a:solidFill>
                  <a:srgbClr val="0000FF"/>
                </a:solidFill>
              </a:rPr>
              <a:t>In </a:t>
            </a:r>
            <a:r>
              <a:rPr lang="hu-HU" sz="2400" dirty="0" err="1" smtClean="0">
                <a:solidFill>
                  <a:srgbClr val="0000FF"/>
                </a:solidFill>
              </a:rPr>
              <a:t>some</a:t>
            </a:r>
            <a:r>
              <a:rPr lang="hu-HU" sz="2400" dirty="0" smtClean="0">
                <a:solidFill>
                  <a:srgbClr val="0000FF"/>
                </a:solidFill>
              </a:rPr>
              <a:t> </a:t>
            </a:r>
            <a:r>
              <a:rPr lang="hu-HU" sz="2400" dirty="0" err="1" smtClean="0">
                <a:solidFill>
                  <a:srgbClr val="0000FF"/>
                </a:solidFill>
              </a:rPr>
              <a:t>spcific</a:t>
            </a:r>
            <a:r>
              <a:rPr lang="hu-HU" sz="2400" dirty="0" smtClean="0">
                <a:solidFill>
                  <a:srgbClr val="0000FF"/>
                </a:solidFill>
              </a:rPr>
              <a:t> </a:t>
            </a:r>
            <a:r>
              <a:rPr lang="hu-HU" sz="2400" dirty="0" err="1" smtClean="0">
                <a:solidFill>
                  <a:srgbClr val="0000FF"/>
                </a:solidFill>
              </a:rPr>
              <a:t>fields</a:t>
            </a:r>
            <a:r>
              <a:rPr lang="hu-HU" sz="2400" dirty="0" smtClean="0">
                <a:solidFill>
                  <a:srgbClr val="0000FF"/>
                </a:solidFill>
              </a:rPr>
              <a:t>, </a:t>
            </a:r>
            <a:r>
              <a:rPr lang="hu-HU" sz="2400" dirty="0" err="1" smtClean="0">
                <a:solidFill>
                  <a:srgbClr val="0000FF"/>
                </a:solidFill>
              </a:rPr>
              <a:t>but</a:t>
            </a:r>
            <a:r>
              <a:rPr lang="hu-HU" sz="2400" dirty="0" smtClean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hu-HU" sz="2400" dirty="0" smtClean="0">
                <a:solidFill>
                  <a:srgbClr val="0000FF"/>
                </a:solidFill>
              </a:rPr>
              <a:t>    </a:t>
            </a:r>
            <a:r>
              <a:rPr lang="hu-HU" sz="2400" dirty="0" err="1" smtClean="0">
                <a:solidFill>
                  <a:srgbClr val="0000FF"/>
                </a:solidFill>
              </a:rPr>
              <a:t>our</a:t>
            </a:r>
            <a:r>
              <a:rPr lang="hu-HU" sz="2400" dirty="0" smtClean="0">
                <a:solidFill>
                  <a:srgbClr val="0000FF"/>
                </a:solidFill>
              </a:rPr>
              <a:t> main </a:t>
            </a:r>
            <a:r>
              <a:rPr lang="hu-HU" sz="2400" dirty="0" err="1" smtClean="0">
                <a:solidFill>
                  <a:srgbClr val="0000FF"/>
                </a:solidFill>
              </a:rPr>
              <a:t>activity</a:t>
            </a:r>
            <a:r>
              <a:rPr lang="hu-HU" sz="2400" dirty="0" smtClean="0">
                <a:solidFill>
                  <a:srgbClr val="0000FF"/>
                </a:solidFill>
              </a:rPr>
              <a:t> is:</a:t>
            </a:r>
          </a:p>
          <a:p>
            <a:pPr>
              <a:buFont typeface="Arial" pitchFamily="34" charset="0"/>
              <a:buChar char="•"/>
              <a:defRPr/>
            </a:pPr>
            <a:endParaRPr lang="hu-HU" sz="2400" b="1" u="sng" dirty="0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hu-HU" sz="2400" dirty="0" smtClean="0">
                <a:solidFill>
                  <a:srgbClr val="0000FF"/>
                </a:solidFill>
              </a:rPr>
              <a:t>    </a:t>
            </a:r>
            <a:r>
              <a:rPr lang="hu-H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CARTAKING OF WAR MEMORIAL SITES</a:t>
            </a:r>
          </a:p>
        </p:txBody>
      </p:sp>
      <p:pic>
        <p:nvPicPr>
          <p:cNvPr id="2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43363" cy="4614863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hu-HU" sz="2200" dirty="0" smtClean="0"/>
              <a:t> 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harctereken maradt déd- és ükapáink küzdelmeinek ébrentartása célzattal:</a:t>
            </a:r>
          </a:p>
          <a:p>
            <a:pPr>
              <a:lnSpc>
                <a:spcPct val="90000"/>
              </a:lnSpc>
              <a:defRPr/>
            </a:pPr>
            <a:r>
              <a:rPr lang="hu-HU" sz="2200" dirty="0" smtClean="0"/>
              <a:t>emlékhelyeket renoválunk,</a:t>
            </a:r>
          </a:p>
          <a:p>
            <a:pPr>
              <a:lnSpc>
                <a:spcPct val="90000"/>
              </a:lnSpc>
              <a:defRPr/>
            </a:pPr>
            <a:r>
              <a:rPr lang="hu-HU" sz="2200" dirty="0" smtClean="0"/>
              <a:t>szobrokat állítunk,</a:t>
            </a:r>
          </a:p>
          <a:p>
            <a:pPr>
              <a:lnSpc>
                <a:spcPct val="90000"/>
              </a:lnSpc>
              <a:defRPr/>
            </a:pPr>
            <a:r>
              <a:rPr lang="hu-HU" sz="2200" dirty="0" smtClean="0"/>
              <a:t>konferenciákat bonyolítunk,</a:t>
            </a:r>
          </a:p>
          <a:p>
            <a:pPr>
              <a:lnSpc>
                <a:spcPct val="90000"/>
              </a:lnSpc>
              <a:defRPr/>
            </a:pPr>
            <a:r>
              <a:rPr lang="hu-HU" sz="2200" dirty="0" smtClean="0"/>
              <a:t>kegyeleti túrákat, kiállításokat, megemlékezéseket szervezünk, </a:t>
            </a:r>
          </a:p>
          <a:p>
            <a:pPr>
              <a:lnSpc>
                <a:spcPct val="90000"/>
              </a:lnSpc>
              <a:defRPr/>
            </a:pPr>
            <a:r>
              <a:rPr lang="hu-HU" sz="2200" dirty="0" smtClean="0"/>
              <a:t>kiadványokat, könyveket adunk közre,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hu-HU" sz="2200" dirty="0" smtClean="0"/>
          </a:p>
          <a:p>
            <a:pPr>
              <a:lnSpc>
                <a:spcPct val="90000"/>
              </a:lnSpc>
              <a:defRPr/>
            </a:pPr>
            <a:endParaRPr lang="hu-HU" sz="2200" dirty="0" smtClean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614863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struggle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grandfathers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grandfathers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falling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battlefields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</a:t>
            </a:r>
            <a:r>
              <a:rPr lang="hu-H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Renowating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memorials</a:t>
            </a:r>
            <a:endParaRPr lang="hu-H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and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cemeteries</a:t>
            </a:r>
            <a:endParaRPr lang="hu-H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Erecting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statues</a:t>
            </a:r>
            <a:endParaRPr lang="hu-H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Orginazing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conferences</a:t>
            </a:r>
            <a:endParaRPr lang="hu-H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Orginazing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tours to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tribute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exhibitions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commemorations</a:t>
            </a:r>
            <a:endParaRPr lang="hu-H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brochures</a:t>
            </a:r>
            <a:r>
              <a:rPr lang="hu-H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endParaRPr lang="hu-H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00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hu-H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Továbbá:</a:t>
            </a:r>
          </a:p>
          <a:p>
            <a:pPr>
              <a:defRPr/>
            </a:pPr>
            <a:r>
              <a:rPr lang="hu-HU" sz="2400" dirty="0" smtClean="0"/>
              <a:t>Honlapokat szerkesztünk:</a:t>
            </a:r>
          </a:p>
          <a:p>
            <a:pPr>
              <a:buFontTx/>
              <a:buNone/>
              <a:defRPr/>
            </a:pPr>
            <a:r>
              <a:rPr lang="hu-HU" sz="2400" dirty="0" smtClean="0"/>
              <a:t>	</a:t>
            </a:r>
            <a:r>
              <a:rPr lang="hu-HU" sz="2400" dirty="0" smtClean="0">
                <a:hlinkClick r:id="rId2"/>
              </a:rPr>
              <a:t>http://krajczaros.uw.hu</a:t>
            </a:r>
            <a:r>
              <a:rPr lang="hu-HU" sz="2400" dirty="0" smtClean="0"/>
              <a:t> </a:t>
            </a:r>
          </a:p>
          <a:p>
            <a:pPr>
              <a:buFontTx/>
              <a:buNone/>
              <a:defRPr/>
            </a:pPr>
            <a:r>
              <a:rPr lang="hu-HU" altLang="ja-JP" sz="2400" dirty="0" smtClean="0"/>
              <a:t>	</a:t>
            </a:r>
            <a:r>
              <a:rPr lang="hu-HU" altLang="ja-JP" sz="2400" dirty="0" smtClean="0">
                <a:hlinkClick r:id="rId3"/>
              </a:rPr>
              <a:t>http://haemgo.uw.hu</a:t>
            </a:r>
            <a:r>
              <a:rPr lang="hu-HU" altLang="ja-JP" sz="2400" dirty="0" smtClean="0"/>
              <a:t> </a:t>
            </a:r>
            <a:endParaRPr lang="hu-HU" sz="2400" dirty="0" smtClean="0"/>
          </a:p>
          <a:p>
            <a:pPr>
              <a:defRPr/>
            </a:pPr>
            <a:r>
              <a:rPr lang="hu-HU" sz="2400" dirty="0" smtClean="0"/>
              <a:t>Nemzetközi kapcsolatokat építünk.</a:t>
            </a:r>
          </a:p>
          <a:p>
            <a:pPr>
              <a:defRPr/>
            </a:pPr>
            <a:r>
              <a:rPr lang="hu-HU" sz="2400" dirty="0" smtClean="0"/>
              <a:t>Ismeretterjesztés eszköztárával társadalmi köztudatot formálunk.</a:t>
            </a:r>
          </a:p>
        </p:txBody>
      </p:sp>
      <p:sp>
        <p:nvSpPr>
          <p:cNvPr id="18435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hu-H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addition:</a:t>
            </a:r>
          </a:p>
          <a:p>
            <a:pPr>
              <a:lnSpc>
                <a:spcPct val="150000"/>
              </a:lnSpc>
              <a:defRPr/>
            </a:pPr>
            <a:r>
              <a:rPr lang="hu-HU" sz="2000" smtClean="0">
                <a:solidFill>
                  <a:srgbClr val="0000FF"/>
                </a:solidFill>
              </a:rPr>
              <a:t>Compiling websites:</a:t>
            </a:r>
          </a:p>
          <a:p>
            <a:pPr algn="ctr">
              <a:buFontTx/>
              <a:buNone/>
              <a:defRPr/>
            </a:pPr>
            <a:r>
              <a:rPr lang="hu-HU" sz="2000" smtClean="0">
                <a:hlinkClick r:id="rId2"/>
              </a:rPr>
              <a:t>http://krajczaros.uw.hu</a:t>
            </a:r>
            <a:endParaRPr lang="hu-HU" sz="2000" smtClean="0"/>
          </a:p>
          <a:p>
            <a:pPr algn="ctr">
              <a:buFontTx/>
              <a:buNone/>
              <a:defRPr/>
            </a:pPr>
            <a:r>
              <a:rPr lang="hu-HU" altLang="ja-JP" sz="2000" smtClean="0">
                <a:hlinkClick r:id="rId3"/>
              </a:rPr>
              <a:t>http://haemgo.uw.hu</a:t>
            </a:r>
            <a:r>
              <a:rPr lang="hu-HU" altLang="ja-JP" sz="2000" smtClean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hu-HU" sz="2000" smtClean="0">
                <a:solidFill>
                  <a:srgbClr val="0000FF"/>
                </a:solidFill>
              </a:rPr>
              <a:t>Making international contacts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hu-HU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Forming the way of the sense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of the whole society </a:t>
            </a:r>
          </a:p>
          <a:p>
            <a:pPr>
              <a:buFontTx/>
              <a:buNone/>
              <a:defRPr/>
            </a:pPr>
            <a:endParaRPr lang="hu-HU" sz="2000" smtClean="0"/>
          </a:p>
          <a:p>
            <a:pPr>
              <a:defRPr/>
            </a:pPr>
            <a:endParaRPr lang="hu-HU" sz="2000" smtClean="0"/>
          </a:p>
          <a:p>
            <a:pPr>
              <a:buFontTx/>
              <a:buNone/>
              <a:defRPr/>
            </a:pPr>
            <a:endParaRPr lang="hu-HU" sz="2000" smtClean="0"/>
          </a:p>
          <a:p>
            <a:pPr>
              <a:lnSpc>
                <a:spcPct val="90000"/>
              </a:lnSpc>
              <a:defRPr/>
            </a:pPr>
            <a:endParaRPr lang="hu-HU" sz="2000" smtClean="0"/>
          </a:p>
        </p:txBody>
      </p:sp>
      <p:pic>
        <p:nvPicPr>
          <p:cNvPr id="2" name="Kép 9" descr="HAEMGO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Kép 11" descr="K.A.szines uj 1-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Kép 8" descr="vwgfmh_mediu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Kép 11" descr="K.A.szines uj 1-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10715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038600" cy="4967287"/>
          </a:xfrm>
          <a:solidFill>
            <a:srgbClr val="FFFF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u-HU" sz="2400" smtClean="0"/>
              <a:t>2008. szeptember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b="1" smtClean="0"/>
              <a:t>Megalakítottuk</a:t>
            </a:r>
            <a:r>
              <a:rPr lang="hu-HU" sz="2400" smtClean="0"/>
              <a:t> 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Há</a:t>
            </a:r>
            <a:r>
              <a:rPr lang="hu-HU" sz="2400" smtClean="0"/>
              <a:t>borús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Em</a:t>
            </a:r>
            <a:r>
              <a:rPr lang="hu-HU" sz="2400" smtClean="0"/>
              <a:t>lékhelyeket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Go</a:t>
            </a:r>
            <a:r>
              <a:rPr lang="hu-HU" sz="2400" smtClean="0"/>
              <a:t>ndozó Társaságot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HáEmGo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sz="20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sz="20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sz="20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smtClean="0">
                <a:solidFill>
                  <a:schemeClr val="tx1"/>
                </a:solidFill>
              </a:rPr>
              <a:t>- Nem bejegyzett,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smtClean="0">
                <a:solidFill>
                  <a:schemeClr val="tx1"/>
                </a:solidFill>
              </a:rPr>
              <a:t>- Országos hatókörű,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smtClean="0">
                <a:solidFill>
                  <a:schemeClr val="tx1"/>
                </a:solidFill>
              </a:rPr>
              <a:t>- Szakmai szövetség.</a:t>
            </a:r>
            <a:endParaRPr lang="hu-HU" sz="2400" smtClean="0"/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7205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sz="2000" smtClean="0">
                <a:solidFill>
                  <a:srgbClr val="0000FF"/>
                </a:solidFill>
              </a:rPr>
              <a:t>September 2008</a:t>
            </a:r>
          </a:p>
          <a:p>
            <a:pPr>
              <a:buFontTx/>
              <a:buNone/>
            </a:pPr>
            <a:r>
              <a:rPr lang="hu-HU" sz="2000" smtClean="0">
                <a:solidFill>
                  <a:srgbClr val="0000FF"/>
                </a:solidFill>
              </a:rPr>
              <a:t>We founded the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War Memorial Sites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Cartaking Society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sz="2000" smtClean="0">
                <a:solidFill>
                  <a:srgbClr val="0000FF"/>
                </a:solidFill>
              </a:rPr>
              <a:t>In Hungarian: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Há</a:t>
            </a:r>
            <a:r>
              <a:rPr lang="hu-HU" sz="2400" smtClean="0">
                <a:solidFill>
                  <a:srgbClr val="0000FF"/>
                </a:solidFill>
              </a:rPr>
              <a:t>borús</a:t>
            </a:r>
            <a:r>
              <a:rPr lang="hu-HU" sz="2400" smtClean="0"/>
              <a:t> 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Em</a:t>
            </a:r>
            <a:r>
              <a:rPr lang="hu-HU" sz="2400" smtClean="0">
                <a:solidFill>
                  <a:srgbClr val="0000FF"/>
                </a:solidFill>
              </a:rPr>
              <a:t>lékhelyeket</a:t>
            </a:r>
          </a:p>
          <a:p>
            <a:pPr>
              <a:buFontTx/>
              <a:buNone/>
            </a:pPr>
            <a:r>
              <a:rPr lang="hu-HU" sz="2400" b="1" smtClean="0">
                <a:solidFill>
                  <a:srgbClr val="CC0000"/>
                </a:solidFill>
              </a:rPr>
              <a:t>Go</a:t>
            </a:r>
            <a:r>
              <a:rPr lang="hu-HU" sz="2400" smtClean="0">
                <a:solidFill>
                  <a:srgbClr val="0000FF"/>
                </a:solidFill>
              </a:rPr>
              <a:t>ndozó Társaságot</a:t>
            </a:r>
          </a:p>
          <a:p>
            <a:pPr>
              <a:buFontTx/>
              <a:buNone/>
            </a:pPr>
            <a:r>
              <a:rPr lang="hu-HU" sz="2000" smtClean="0">
                <a:solidFill>
                  <a:srgbClr val="0000FF"/>
                </a:solidFill>
              </a:rPr>
              <a:t>Abbreviation: </a:t>
            </a:r>
            <a:r>
              <a:rPr lang="hu-HU" sz="2400" b="1" smtClean="0">
                <a:solidFill>
                  <a:srgbClr val="CC0000"/>
                </a:solidFill>
              </a:rPr>
              <a:t>HáEmGo</a:t>
            </a:r>
          </a:p>
          <a:p>
            <a:pPr>
              <a:buFontTx/>
              <a:buNone/>
            </a:pPr>
            <a:r>
              <a:rPr lang="hu-HU" sz="2400" smtClean="0">
                <a:solidFill>
                  <a:schemeClr val="tx1"/>
                </a:solidFill>
              </a:rPr>
              <a:t>- </a:t>
            </a:r>
            <a:r>
              <a:rPr lang="hu-HU" sz="2000" smtClean="0">
                <a:solidFill>
                  <a:schemeClr val="tx1"/>
                </a:solidFill>
              </a:rPr>
              <a:t>Not registered</a:t>
            </a:r>
          </a:p>
          <a:p>
            <a:pPr>
              <a:buFontTx/>
              <a:buNone/>
            </a:pPr>
            <a:r>
              <a:rPr lang="hu-HU" sz="2000" smtClean="0">
                <a:solidFill>
                  <a:schemeClr val="tx1"/>
                </a:solidFill>
              </a:rPr>
              <a:t>- Country wide </a:t>
            </a:r>
          </a:p>
          <a:p>
            <a:pPr>
              <a:buFontTx/>
              <a:buNone/>
            </a:pPr>
            <a:r>
              <a:rPr lang="hu-HU" sz="2000" smtClean="0">
                <a:solidFill>
                  <a:schemeClr val="tx1"/>
                </a:solidFill>
              </a:rPr>
              <a:t>- Professional association</a:t>
            </a:r>
          </a:p>
        </p:txBody>
      </p:sp>
      <p:pic>
        <p:nvPicPr>
          <p:cNvPr id="19459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Kép 8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0"/>
            <a:ext cx="16430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00188"/>
            <a:ext cx="4038600" cy="4625975"/>
          </a:xfrm>
        </p:spPr>
        <p:txBody>
          <a:bodyPr/>
          <a:lstStyle/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hu-HU" sz="1800" dirty="0" smtClean="0"/>
              <a:t>A KVH BESKYDY inspirálta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hu-HU" sz="1800" dirty="0" smtClean="0"/>
              <a:t>csapat is formálódik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hu-HU" sz="1800" dirty="0" smtClean="0">
                <a:solidFill>
                  <a:srgbClr val="C00000"/>
                </a:solidFill>
              </a:rPr>
              <a:t>Team </a:t>
            </a:r>
            <a:r>
              <a:rPr lang="hu-HU" sz="1800" dirty="0" err="1" smtClean="0">
                <a:solidFill>
                  <a:srgbClr val="C00000"/>
                </a:solidFill>
              </a:rPr>
              <a:t>inspired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err="1" smtClean="0">
                <a:solidFill>
                  <a:srgbClr val="C00000"/>
                </a:solidFill>
              </a:rPr>
              <a:t>by</a:t>
            </a:r>
            <a:r>
              <a:rPr lang="hu-HU" sz="1800" dirty="0" smtClean="0">
                <a:solidFill>
                  <a:srgbClr val="C00000"/>
                </a:solidFill>
              </a:rPr>
              <a:t> KVH BESKYDY/</a:t>
            </a:r>
            <a:r>
              <a:rPr lang="hu-HU" sz="1800" dirty="0" err="1" smtClean="0">
                <a:solidFill>
                  <a:srgbClr val="C00000"/>
                </a:solidFill>
              </a:rPr>
              <a:t>Humenne</a:t>
            </a:r>
            <a:r>
              <a:rPr lang="hu-HU" sz="1800" dirty="0" smtClean="0">
                <a:solidFill>
                  <a:srgbClr val="C00000"/>
                </a:solidFill>
              </a:rPr>
              <a:t>, </a:t>
            </a:r>
            <a:r>
              <a:rPr lang="hu-HU" sz="1800" dirty="0" err="1" smtClean="0">
                <a:solidFill>
                  <a:srgbClr val="C00000"/>
                </a:solidFill>
              </a:rPr>
              <a:t>Slovakia</a:t>
            </a:r>
            <a:endParaRPr lang="hu-HU" sz="1800" dirty="0" smtClean="0">
              <a:solidFill>
                <a:srgbClr val="C00000"/>
              </a:solidFill>
            </a:endParaRP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hu-HU" sz="1800" dirty="0" smtClean="0">
                <a:solidFill>
                  <a:srgbClr val="C00000"/>
                </a:solidFill>
              </a:rPr>
              <a:t>is </a:t>
            </a:r>
            <a:r>
              <a:rPr lang="hu-HU" sz="1800" dirty="0" err="1" smtClean="0">
                <a:solidFill>
                  <a:srgbClr val="C00000"/>
                </a:solidFill>
              </a:rPr>
              <a:t>getting</a:t>
            </a:r>
            <a:r>
              <a:rPr lang="hu-HU" sz="1800" dirty="0" smtClean="0">
                <a:solidFill>
                  <a:srgbClr val="C00000"/>
                </a:solidFill>
              </a:rPr>
              <a:t> to be </a:t>
            </a:r>
            <a:r>
              <a:rPr lang="hu-HU" sz="1800" dirty="0" err="1" smtClean="0">
                <a:solidFill>
                  <a:srgbClr val="C00000"/>
                </a:solidFill>
              </a:rPr>
              <a:t>formed</a:t>
            </a:r>
            <a:endParaRPr lang="hu-HU" sz="1800" dirty="0" smtClean="0">
              <a:solidFill>
                <a:srgbClr val="C00000"/>
              </a:solidFill>
            </a:endParaRPr>
          </a:p>
          <a:p>
            <a:pPr algn="ctr">
              <a:buFontTx/>
              <a:buNone/>
              <a:defRPr/>
            </a:pPr>
            <a:endParaRPr lang="hu-HU" sz="2800" dirty="0" smtClean="0"/>
          </a:p>
          <a:p>
            <a:pPr>
              <a:buFontTx/>
              <a:buNone/>
              <a:defRPr/>
            </a:pPr>
            <a:endParaRPr lang="hu-HU" sz="2800" dirty="0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36000" algn="ctr">
              <a:spcBef>
                <a:spcPts val="0"/>
              </a:spcBef>
              <a:buFontTx/>
              <a:buNone/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Könyveket adtunk közre, konferenciát, </a:t>
            </a:r>
          </a:p>
          <a:p>
            <a:pPr marL="36000" algn="ctr">
              <a:spcBef>
                <a:spcPts val="0"/>
              </a:spcBef>
              <a:buFontTx/>
              <a:buNone/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kiállításokat, kegyeleti túrákat szerveztünk, </a:t>
            </a:r>
          </a:p>
          <a:p>
            <a:pPr marL="36000" algn="ctr">
              <a:spcBef>
                <a:spcPts val="0"/>
              </a:spcBef>
              <a:buFontTx/>
              <a:buNone/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kutató munkát végeztünk: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hu-HU" sz="1400" b="1" dirty="0" err="1" smtClean="0">
                <a:solidFill>
                  <a:srgbClr val="C00000"/>
                </a:solidFill>
              </a:rPr>
              <a:t>We</a:t>
            </a:r>
            <a:r>
              <a:rPr lang="hu-HU" sz="1400" b="1" dirty="0" smtClean="0">
                <a:solidFill>
                  <a:srgbClr val="C00000"/>
                </a:solidFill>
              </a:rPr>
              <a:t> </a:t>
            </a:r>
            <a:r>
              <a:rPr lang="hu-HU" sz="1400" b="1" dirty="0" err="1" smtClean="0">
                <a:solidFill>
                  <a:srgbClr val="C00000"/>
                </a:solidFill>
              </a:rPr>
              <a:t>published</a:t>
            </a:r>
            <a:r>
              <a:rPr lang="hu-HU" sz="1400" b="1" dirty="0" smtClean="0">
                <a:solidFill>
                  <a:srgbClr val="C00000"/>
                </a:solidFill>
              </a:rPr>
              <a:t> </a:t>
            </a:r>
            <a:r>
              <a:rPr lang="hu-HU" sz="1400" b="1" dirty="0" err="1" smtClean="0">
                <a:solidFill>
                  <a:srgbClr val="C00000"/>
                </a:solidFill>
              </a:rPr>
              <a:t>books</a:t>
            </a:r>
            <a:r>
              <a:rPr lang="hu-HU" sz="1400" b="1" dirty="0" smtClean="0">
                <a:solidFill>
                  <a:srgbClr val="C00000"/>
                </a:solidFill>
              </a:rPr>
              <a:t>, </a:t>
            </a:r>
            <a:r>
              <a:rPr lang="hu-HU" sz="1400" b="1" dirty="0" err="1" smtClean="0">
                <a:solidFill>
                  <a:srgbClr val="C00000"/>
                </a:solidFill>
              </a:rPr>
              <a:t>organized</a:t>
            </a:r>
            <a:r>
              <a:rPr lang="hu-HU" sz="1400" b="1" dirty="0" smtClean="0">
                <a:solidFill>
                  <a:srgbClr val="C00000"/>
                </a:solidFill>
              </a:rPr>
              <a:t> </a:t>
            </a:r>
            <a:r>
              <a:rPr lang="hu-HU" sz="1400" b="1" dirty="0" err="1" smtClean="0">
                <a:solidFill>
                  <a:srgbClr val="C00000"/>
                </a:solidFill>
              </a:rPr>
              <a:t>conferences</a:t>
            </a:r>
            <a:r>
              <a:rPr lang="hu-HU" sz="1400" b="1" dirty="0" smtClean="0">
                <a:solidFill>
                  <a:srgbClr val="C00000"/>
                </a:solidFill>
              </a:rPr>
              <a:t>, 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hu-HU" sz="1400" b="1" dirty="0" err="1" smtClean="0">
                <a:solidFill>
                  <a:srgbClr val="C00000"/>
                </a:solidFill>
              </a:rPr>
              <a:t>exhibitions</a:t>
            </a:r>
            <a:r>
              <a:rPr lang="hu-HU" sz="1400" b="1" dirty="0" smtClean="0">
                <a:solidFill>
                  <a:srgbClr val="C00000"/>
                </a:solidFill>
              </a:rPr>
              <a:t>, tours to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hu-HU" sz="1400" b="1" dirty="0" err="1" smtClean="0">
                <a:solidFill>
                  <a:srgbClr val="C00000"/>
                </a:solidFill>
              </a:rPr>
              <a:t>pay</a:t>
            </a:r>
            <a:r>
              <a:rPr lang="hu-HU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tribute,</a:t>
            </a:r>
            <a:r>
              <a:rPr lang="hu-HU" sz="1400" b="1" dirty="0" smtClean="0">
                <a:solidFill>
                  <a:srgbClr val="C00000"/>
                </a:solidFill>
              </a:rPr>
              <a:t> and</a:t>
            </a:r>
            <a:r>
              <a:rPr lang="en-US" sz="1400" b="1" dirty="0" smtClean="0">
                <a:solidFill>
                  <a:srgbClr val="C00000"/>
                </a:solidFill>
              </a:rPr>
              <a:t> research</a:t>
            </a:r>
            <a:endParaRPr lang="hu-HU" sz="1400" b="1" dirty="0" smtClean="0">
              <a:solidFill>
                <a:srgbClr val="C00000"/>
              </a:solidFill>
            </a:endParaRP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work has been done</a:t>
            </a:r>
            <a:r>
              <a:rPr lang="hu-HU" sz="1400" b="1" dirty="0" smtClean="0">
                <a:solidFill>
                  <a:srgbClr val="C00000"/>
                </a:solidFill>
              </a:rPr>
              <a:t> as </a:t>
            </a:r>
            <a:r>
              <a:rPr lang="hu-HU" sz="1400" b="1" dirty="0" err="1" smtClean="0">
                <a:solidFill>
                  <a:srgbClr val="C00000"/>
                </a:solidFill>
              </a:rPr>
              <a:t>well</a:t>
            </a:r>
            <a:endParaRPr lang="hu-HU" sz="1400" b="1" dirty="0" smtClean="0">
              <a:solidFill>
                <a:srgbClr val="C00000"/>
              </a:solidFill>
            </a:endParaRPr>
          </a:p>
        </p:txBody>
      </p:sp>
      <p:pic>
        <p:nvPicPr>
          <p:cNvPr id="20483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0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Kép 8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57563"/>
            <a:ext cx="4103687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357563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sz="2400" b="1" smtClean="0"/>
              <a:t>költségvetésünk</a:t>
            </a:r>
            <a:r>
              <a:rPr lang="hu-HU" sz="2400" smtClean="0"/>
              <a:t> </a:t>
            </a:r>
          </a:p>
          <a:p>
            <a:pPr algn="ctr">
              <a:buFontTx/>
              <a:buNone/>
            </a:pPr>
            <a:r>
              <a:rPr lang="hu-HU" sz="2400" smtClean="0"/>
              <a:t>12-13 mFt/év, </a:t>
            </a:r>
          </a:p>
          <a:p>
            <a:r>
              <a:rPr lang="hu-HU" sz="2400" smtClean="0"/>
              <a:t>eddig alkalmazottakkal nem rendelkeztünk, </a:t>
            </a:r>
          </a:p>
          <a:p>
            <a:r>
              <a:rPr lang="hu-HU" sz="2400" smtClean="0"/>
              <a:t>évente 6-7 mFt értékű önkéntes munkaóra,</a:t>
            </a:r>
          </a:p>
          <a:p>
            <a:r>
              <a:rPr lang="hu-HU" sz="2400" smtClean="0"/>
              <a:t>zömében 3-5 fő teljesíti, esetenként 12-15 fő segítőkészségére tudunk számítani. 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84313"/>
            <a:ext cx="4038600" cy="4827587"/>
          </a:xfrm>
        </p:spPr>
        <p:txBody>
          <a:bodyPr/>
          <a:lstStyle/>
          <a:p>
            <a:pPr>
              <a:buFontTx/>
              <a:buNone/>
            </a:pPr>
            <a:r>
              <a:rPr lang="hu-HU" sz="2400" b="1" smtClean="0">
                <a:solidFill>
                  <a:srgbClr val="0000FF"/>
                </a:solidFill>
              </a:rPr>
              <a:t>Our founds are</a:t>
            </a:r>
          </a:p>
          <a:p>
            <a:pPr>
              <a:buFontTx/>
              <a:buNone/>
            </a:pPr>
            <a:r>
              <a:rPr lang="hu-HU" sz="2400" smtClean="0">
                <a:solidFill>
                  <a:srgbClr val="FF0000"/>
                </a:solidFill>
              </a:rPr>
              <a:t>12-13 millions HUF/Year (~40 000 EUR/Year)</a:t>
            </a:r>
          </a:p>
          <a:p>
            <a:r>
              <a:rPr lang="hu-HU" sz="2000" smtClean="0">
                <a:solidFill>
                  <a:srgbClr val="0000FF"/>
                </a:solidFill>
              </a:rPr>
              <a:t>No employee</a:t>
            </a:r>
          </a:p>
          <a:p>
            <a:r>
              <a:rPr lang="hu-HU" sz="2000" smtClean="0">
                <a:solidFill>
                  <a:srgbClr val="0000FF"/>
                </a:solidFill>
              </a:rPr>
              <a:t>Voluntarily fulfilled job in a value of 6-7 million HUF/Year (20 000 EUR/Year)</a:t>
            </a:r>
          </a:p>
          <a:p>
            <a:r>
              <a:rPr lang="hu-HU" sz="2000" smtClean="0">
                <a:solidFill>
                  <a:srgbClr val="0000FF"/>
                </a:solidFill>
              </a:rPr>
              <a:t>Mainly 2-5 volunteers, occasionally 12-25 volunteers are helping us</a:t>
            </a:r>
          </a:p>
        </p:txBody>
      </p:sp>
      <p:pic>
        <p:nvPicPr>
          <p:cNvPr id="21507" name="Kép 9" descr="HAEMG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0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0715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Kép 6" descr="vwgfmh_med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Kép 11" descr="K.A.szines uj 1-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715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3485</TotalTime>
  <Words>976</Words>
  <Application>Microsoft PowerPoint</Application>
  <PresentationFormat>On-screen Show (4:3)</PresentationFormat>
  <Paragraphs>261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Calibri</vt:lpstr>
      <vt:lpstr>Alapértelmezett terv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Krajczáros Foundation  (Krajczáros Alapítvány) 8000 Székesfehérvár, Bregyó köz 2. http://krajczaros.uw.hu </vt:lpstr>
      <vt:lpstr>23. dia</vt:lpstr>
    </vt:vector>
  </TitlesOfParts>
  <Company>Erba 96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Baglyas László</dc:creator>
  <cp:lastModifiedBy>Microsoft</cp:lastModifiedBy>
  <cp:revision>253</cp:revision>
  <dcterms:created xsi:type="dcterms:W3CDTF">2003-10-26T16:08:18Z</dcterms:created>
  <dcterms:modified xsi:type="dcterms:W3CDTF">2011-11-23T13:47:55Z</dcterms:modified>
</cp:coreProperties>
</file>